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8" r:id="rId2"/>
    <p:sldId id="284" r:id="rId3"/>
    <p:sldId id="275" r:id="rId4"/>
    <p:sldId id="309" r:id="rId5"/>
    <p:sldId id="285" r:id="rId6"/>
    <p:sldId id="286" r:id="rId7"/>
    <p:sldId id="288" r:id="rId8"/>
    <p:sldId id="318" r:id="rId9"/>
    <p:sldId id="323" r:id="rId10"/>
    <p:sldId id="320" r:id="rId11"/>
    <p:sldId id="321" r:id="rId12"/>
    <p:sldId id="322" r:id="rId13"/>
    <p:sldId id="319" r:id="rId14"/>
    <p:sldId id="289" r:id="rId15"/>
    <p:sldId id="290" r:id="rId16"/>
    <p:sldId id="311" r:id="rId17"/>
    <p:sldId id="297" r:id="rId18"/>
    <p:sldId id="326" r:id="rId19"/>
    <p:sldId id="298" r:id="rId20"/>
    <p:sldId id="291" r:id="rId21"/>
    <p:sldId id="300" r:id="rId22"/>
    <p:sldId id="324" r:id="rId23"/>
    <p:sldId id="313" r:id="rId24"/>
    <p:sldId id="325" r:id="rId25"/>
    <p:sldId id="295" r:id="rId26"/>
    <p:sldId id="299" r:id="rId27"/>
    <p:sldId id="304" r:id="rId28"/>
    <p:sldId id="301" r:id="rId29"/>
    <p:sldId id="327" r:id="rId30"/>
    <p:sldId id="340" r:id="rId31"/>
    <p:sldId id="341" r:id="rId32"/>
    <p:sldId id="287" r:id="rId33"/>
    <p:sldId id="342" r:id="rId34"/>
    <p:sldId id="343" r:id="rId35"/>
    <p:sldId id="344" r:id="rId36"/>
    <p:sldId id="345" r:id="rId37"/>
    <p:sldId id="292" r:id="rId38"/>
    <p:sldId id="293" r:id="rId39"/>
    <p:sldId id="294" r:id="rId40"/>
    <p:sldId id="333" r:id="rId41"/>
    <p:sldId id="346" r:id="rId42"/>
    <p:sldId id="296" r:id="rId43"/>
    <p:sldId id="347" r:id="rId44"/>
    <p:sldId id="348" r:id="rId45"/>
    <p:sldId id="349" r:id="rId46"/>
    <p:sldId id="350" r:id="rId47"/>
    <p:sldId id="339" r:id="rId48"/>
    <p:sldId id="303" r:id="rId49"/>
    <p:sldId id="305" r:id="rId50"/>
    <p:sldId id="307" r:id="rId51"/>
    <p:sldId id="315" r:id="rId52"/>
    <p:sldId id="312" r:id="rId53"/>
    <p:sldId id="31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5294" autoAdjust="0"/>
  </p:normalViewPr>
  <p:slideViewPr>
    <p:cSldViewPr snapToGrid="0">
      <p:cViewPr>
        <p:scale>
          <a:sx n="66" d="100"/>
          <a:sy n="66" d="100"/>
        </p:scale>
        <p:origin x="540" y="166"/>
      </p:cViewPr>
      <p:guideLst>
        <p:guide orient="horz" pos="2160"/>
        <p:guide pos="3840"/>
      </p:guideLst>
    </p:cSldViewPr>
  </p:slideViewPr>
  <p:notesTextViewPr>
    <p:cViewPr>
      <p:scale>
        <a:sx n="3" d="2"/>
        <a:sy n="3" d="2"/>
      </p:scale>
      <p:origin x="0" y="0"/>
    </p:cViewPr>
  </p:notesTextViewPr>
  <p:sorterViewPr>
    <p:cViewPr>
      <p:scale>
        <a:sx n="80" d="100"/>
        <a:sy n="80" d="100"/>
      </p:scale>
      <p:origin x="0" y="-13486"/>
    </p:cViewPr>
  </p:sorter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8/19/2022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8/19/2022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8/19/2022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8/19/2022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8/19/2022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8/19/2022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8/19/2022</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8/19/2022</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8/19/2022</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8/19/2022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8/19/2022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8/19/2022</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OytuOln6X6Y"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ipbes.net/assessment-reports/asia-pacifi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Foresight Scenarios</a:t>
            </a:r>
          </a:p>
        </p:txBody>
      </p:sp>
      <p:sp>
        <p:nvSpPr>
          <p:cNvPr id="3" name="Subtitle 2"/>
          <p:cNvSpPr>
            <a:spLocks noGrp="1"/>
          </p:cNvSpPr>
          <p:nvPr>
            <p:ph type="subTitle" idx="1"/>
          </p:nvPr>
        </p:nvSpPr>
        <p:spPr/>
        <p:txBody>
          <a:bodyPr/>
          <a:lstStyle/>
          <a:p>
            <a:r>
              <a:rPr lang="en-US" b="1" dirty="0"/>
              <a:t>Session 1: An Introduction</a:t>
            </a:r>
            <a:endParaRPr 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33A56A-2918-FD70-0992-0F9CB41BB1E7}"/>
              </a:ext>
            </a:extLst>
          </p:cNvPr>
          <p:cNvSpPr>
            <a:spLocks noGrp="1"/>
          </p:cNvSpPr>
          <p:nvPr>
            <p:ph type="title"/>
          </p:nvPr>
        </p:nvSpPr>
        <p:spPr/>
        <p:txBody>
          <a:bodyPr/>
          <a:lstStyle/>
          <a:p>
            <a:r>
              <a:rPr lang="en-US" dirty="0"/>
              <a:t>What is the situation we are in?</a:t>
            </a:r>
            <a:endParaRPr lang="en-029" dirty="0"/>
          </a:p>
        </p:txBody>
      </p:sp>
      <p:sp>
        <p:nvSpPr>
          <p:cNvPr id="4" name="Slide Number Placeholder 3">
            <a:extLst>
              <a:ext uri="{FF2B5EF4-FFF2-40B4-BE49-F238E27FC236}">
                <a16:creationId xmlns:a16="http://schemas.microsoft.com/office/drawing/2014/main" id="{FE14AE15-5A02-1DA9-9840-A46895FFD667}"/>
              </a:ext>
            </a:extLst>
          </p:cNvPr>
          <p:cNvSpPr>
            <a:spLocks noGrp="1"/>
          </p:cNvSpPr>
          <p:nvPr>
            <p:ph type="sldNum" sz="quarter" idx="12"/>
          </p:nvPr>
        </p:nvSpPr>
        <p:spPr/>
        <p:txBody>
          <a:bodyPr/>
          <a:lstStyle/>
          <a:p>
            <a:fld id="{9CD8D479-8942-46E8-A226-A4E01F7A105C}" type="slidenum">
              <a:rPr lang="en-029" smtClean="0"/>
              <a:t>10</a:t>
            </a:fld>
            <a:endParaRPr lang="en-029"/>
          </a:p>
        </p:txBody>
      </p:sp>
      <p:sp>
        <p:nvSpPr>
          <p:cNvPr id="6" name="Footer Placeholder 5">
            <a:extLst>
              <a:ext uri="{FF2B5EF4-FFF2-40B4-BE49-F238E27FC236}">
                <a16:creationId xmlns:a16="http://schemas.microsoft.com/office/drawing/2014/main" id="{B0E7A814-9A82-78AB-E03A-733BF6EEDBEC}"/>
              </a:ext>
            </a:extLst>
          </p:cNvPr>
          <p:cNvSpPr>
            <a:spLocks noGrp="1"/>
          </p:cNvSpPr>
          <p:nvPr>
            <p:ph type="ftr" sz="quarter" idx="11"/>
          </p:nvPr>
        </p:nvSpPr>
        <p:spPr/>
        <p:txBody>
          <a:bodyPr/>
          <a:lstStyle/>
          <a:p>
            <a:r>
              <a:rPr lang="en-US"/>
              <a:t>Add a footer</a:t>
            </a:r>
            <a:endParaRPr lang="en-US" dirty="0"/>
          </a:p>
        </p:txBody>
      </p:sp>
      <p:pic>
        <p:nvPicPr>
          <p:cNvPr id="8" name="Picture 7">
            <a:extLst>
              <a:ext uri="{FF2B5EF4-FFF2-40B4-BE49-F238E27FC236}">
                <a16:creationId xmlns:a16="http://schemas.microsoft.com/office/drawing/2014/main" id="{76ECE3B4-7FA6-D0AF-D395-A3FF4A877F19}"/>
              </a:ext>
            </a:extLst>
          </p:cNvPr>
          <p:cNvPicPr>
            <a:picLocks noChangeAspect="1"/>
          </p:cNvPicPr>
          <p:nvPr/>
        </p:nvPicPr>
        <p:blipFill>
          <a:blip r:embed="rId2"/>
          <a:stretch>
            <a:fillRect/>
          </a:stretch>
        </p:blipFill>
        <p:spPr>
          <a:xfrm>
            <a:off x="2047875" y="1895475"/>
            <a:ext cx="8096250" cy="3067050"/>
          </a:xfrm>
          <a:prstGeom prst="rect">
            <a:avLst/>
          </a:prstGeom>
        </p:spPr>
      </p:pic>
    </p:spTree>
    <p:extLst>
      <p:ext uri="{BB962C8B-B14F-4D97-AF65-F5344CB8AC3E}">
        <p14:creationId xmlns:p14="http://schemas.microsoft.com/office/powerpoint/2010/main" val="254277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F023-1132-9B69-3BA6-69F991742435}"/>
              </a:ext>
            </a:extLst>
          </p:cNvPr>
          <p:cNvSpPr>
            <a:spLocks noGrp="1"/>
          </p:cNvSpPr>
          <p:nvPr>
            <p:ph type="title"/>
          </p:nvPr>
        </p:nvSpPr>
        <p:spPr/>
        <p:txBody>
          <a:bodyPr/>
          <a:lstStyle/>
          <a:p>
            <a:r>
              <a:rPr lang="en-US" dirty="0"/>
              <a:t>Examples of the different situations</a:t>
            </a:r>
            <a:endParaRPr lang="en-029" dirty="0"/>
          </a:p>
        </p:txBody>
      </p:sp>
      <p:sp>
        <p:nvSpPr>
          <p:cNvPr id="3" name="Slide Number Placeholder 2">
            <a:extLst>
              <a:ext uri="{FF2B5EF4-FFF2-40B4-BE49-F238E27FC236}">
                <a16:creationId xmlns:a16="http://schemas.microsoft.com/office/drawing/2014/main" id="{8934B01C-E1E7-28D3-1649-5F106E2106F2}"/>
              </a:ext>
            </a:extLst>
          </p:cNvPr>
          <p:cNvSpPr>
            <a:spLocks noGrp="1"/>
          </p:cNvSpPr>
          <p:nvPr>
            <p:ph type="sldNum" sz="quarter" idx="12"/>
          </p:nvPr>
        </p:nvSpPr>
        <p:spPr/>
        <p:txBody>
          <a:bodyPr/>
          <a:lstStyle/>
          <a:p>
            <a:fld id="{9CD8D479-8942-46E8-A226-A4E01F7A105C}" type="slidenum">
              <a:rPr lang="en-029" smtClean="0"/>
              <a:t>11</a:t>
            </a:fld>
            <a:endParaRPr lang="en-029"/>
          </a:p>
        </p:txBody>
      </p:sp>
      <p:sp>
        <p:nvSpPr>
          <p:cNvPr id="5" name="Footer Placeholder 4">
            <a:extLst>
              <a:ext uri="{FF2B5EF4-FFF2-40B4-BE49-F238E27FC236}">
                <a16:creationId xmlns:a16="http://schemas.microsoft.com/office/drawing/2014/main" id="{F7861CB8-0AC1-052A-2D75-CE8E6F0C2508}"/>
              </a:ext>
            </a:extLst>
          </p:cNvPr>
          <p:cNvSpPr>
            <a:spLocks noGrp="1"/>
          </p:cNvSpPr>
          <p:nvPr>
            <p:ph type="ftr" sz="quarter" idx="11"/>
          </p:nvPr>
        </p:nvSpPr>
        <p:spPr/>
        <p:txBody>
          <a:bodyPr/>
          <a:lstStyle/>
          <a:p>
            <a:r>
              <a:rPr lang="en-US"/>
              <a:t>Add a footer</a:t>
            </a:r>
            <a:endParaRPr lang="en-US" dirty="0"/>
          </a:p>
        </p:txBody>
      </p:sp>
      <p:pic>
        <p:nvPicPr>
          <p:cNvPr id="6" name="Picture 5">
            <a:extLst>
              <a:ext uri="{FF2B5EF4-FFF2-40B4-BE49-F238E27FC236}">
                <a16:creationId xmlns:a16="http://schemas.microsoft.com/office/drawing/2014/main" id="{4A8FBA87-3C45-4961-C977-EE018FB0C284}"/>
              </a:ext>
            </a:extLst>
          </p:cNvPr>
          <p:cNvPicPr>
            <a:picLocks noChangeAspect="1"/>
          </p:cNvPicPr>
          <p:nvPr/>
        </p:nvPicPr>
        <p:blipFill>
          <a:blip r:embed="rId2"/>
          <a:stretch>
            <a:fillRect/>
          </a:stretch>
        </p:blipFill>
        <p:spPr>
          <a:xfrm>
            <a:off x="2047875" y="1762607"/>
            <a:ext cx="8096250" cy="4295775"/>
          </a:xfrm>
          <a:prstGeom prst="rect">
            <a:avLst/>
          </a:prstGeom>
        </p:spPr>
      </p:pic>
    </p:spTree>
    <p:extLst>
      <p:ext uri="{BB962C8B-B14F-4D97-AF65-F5344CB8AC3E}">
        <p14:creationId xmlns:p14="http://schemas.microsoft.com/office/powerpoint/2010/main" val="166534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41A9-97C9-6080-B00A-B5A1E05B7E92}"/>
              </a:ext>
            </a:extLst>
          </p:cNvPr>
          <p:cNvSpPr>
            <a:spLocks noGrp="1"/>
          </p:cNvSpPr>
          <p:nvPr>
            <p:ph type="title"/>
          </p:nvPr>
        </p:nvSpPr>
        <p:spPr/>
        <p:txBody>
          <a:bodyPr/>
          <a:lstStyle/>
          <a:p>
            <a:r>
              <a:rPr lang="en-US" dirty="0"/>
              <a:t>How do we cope with the situation?</a:t>
            </a:r>
            <a:endParaRPr lang="en-029" dirty="0"/>
          </a:p>
        </p:txBody>
      </p:sp>
      <p:sp>
        <p:nvSpPr>
          <p:cNvPr id="3" name="Slide Number Placeholder 2">
            <a:extLst>
              <a:ext uri="{FF2B5EF4-FFF2-40B4-BE49-F238E27FC236}">
                <a16:creationId xmlns:a16="http://schemas.microsoft.com/office/drawing/2014/main" id="{C1E9DC03-5FA3-D1F0-B70F-7F3485340388}"/>
              </a:ext>
            </a:extLst>
          </p:cNvPr>
          <p:cNvSpPr>
            <a:spLocks noGrp="1"/>
          </p:cNvSpPr>
          <p:nvPr>
            <p:ph type="sldNum" sz="quarter" idx="12"/>
          </p:nvPr>
        </p:nvSpPr>
        <p:spPr/>
        <p:txBody>
          <a:bodyPr/>
          <a:lstStyle/>
          <a:p>
            <a:fld id="{9CD8D479-8942-46E8-A226-A4E01F7A105C}" type="slidenum">
              <a:rPr lang="en-029" smtClean="0"/>
              <a:t>12</a:t>
            </a:fld>
            <a:endParaRPr lang="en-029"/>
          </a:p>
        </p:txBody>
      </p:sp>
      <p:sp>
        <p:nvSpPr>
          <p:cNvPr id="5" name="Footer Placeholder 4">
            <a:extLst>
              <a:ext uri="{FF2B5EF4-FFF2-40B4-BE49-F238E27FC236}">
                <a16:creationId xmlns:a16="http://schemas.microsoft.com/office/drawing/2014/main" id="{AF24D065-45EB-0BBB-5BF5-ED490A69BB71}"/>
              </a:ext>
            </a:extLst>
          </p:cNvPr>
          <p:cNvSpPr>
            <a:spLocks noGrp="1"/>
          </p:cNvSpPr>
          <p:nvPr>
            <p:ph type="ftr" sz="quarter" idx="11"/>
          </p:nvPr>
        </p:nvSpPr>
        <p:spPr/>
        <p:txBody>
          <a:bodyPr/>
          <a:lstStyle/>
          <a:p>
            <a:r>
              <a:rPr lang="en-US"/>
              <a:t>Add a footer</a:t>
            </a:r>
            <a:endParaRPr lang="en-US" dirty="0"/>
          </a:p>
        </p:txBody>
      </p:sp>
      <p:pic>
        <p:nvPicPr>
          <p:cNvPr id="6" name="Picture 5">
            <a:extLst>
              <a:ext uri="{FF2B5EF4-FFF2-40B4-BE49-F238E27FC236}">
                <a16:creationId xmlns:a16="http://schemas.microsoft.com/office/drawing/2014/main" id="{95A10791-6061-3009-DE35-06A0EF254EB9}"/>
              </a:ext>
            </a:extLst>
          </p:cNvPr>
          <p:cNvPicPr>
            <a:picLocks noChangeAspect="1"/>
          </p:cNvPicPr>
          <p:nvPr/>
        </p:nvPicPr>
        <p:blipFill>
          <a:blip r:embed="rId2"/>
          <a:stretch>
            <a:fillRect/>
          </a:stretch>
        </p:blipFill>
        <p:spPr>
          <a:xfrm>
            <a:off x="205201" y="1459653"/>
            <a:ext cx="5265113" cy="5046870"/>
          </a:xfrm>
          <a:prstGeom prst="rect">
            <a:avLst/>
          </a:prstGeom>
        </p:spPr>
      </p:pic>
      <p:pic>
        <p:nvPicPr>
          <p:cNvPr id="7" name="Picture 6">
            <a:extLst>
              <a:ext uri="{FF2B5EF4-FFF2-40B4-BE49-F238E27FC236}">
                <a16:creationId xmlns:a16="http://schemas.microsoft.com/office/drawing/2014/main" id="{36B8CC63-65A2-F452-9BEF-AC75FABEE3E0}"/>
              </a:ext>
            </a:extLst>
          </p:cNvPr>
          <p:cNvPicPr>
            <a:picLocks noChangeAspect="1"/>
          </p:cNvPicPr>
          <p:nvPr/>
        </p:nvPicPr>
        <p:blipFill>
          <a:blip r:embed="rId3"/>
          <a:stretch>
            <a:fillRect/>
          </a:stretch>
        </p:blipFill>
        <p:spPr>
          <a:xfrm>
            <a:off x="7853292" y="1264215"/>
            <a:ext cx="3871296" cy="5054022"/>
          </a:xfrm>
          <a:prstGeom prst="rect">
            <a:avLst/>
          </a:prstGeom>
        </p:spPr>
      </p:pic>
    </p:spTree>
    <p:extLst>
      <p:ext uri="{BB962C8B-B14F-4D97-AF65-F5344CB8AC3E}">
        <p14:creationId xmlns:p14="http://schemas.microsoft.com/office/powerpoint/2010/main" val="7260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F9132-EEFC-D47F-788B-DD75424E4F19}"/>
              </a:ext>
            </a:extLst>
          </p:cNvPr>
          <p:cNvSpPr>
            <a:spLocks noGrp="1"/>
          </p:cNvSpPr>
          <p:nvPr>
            <p:ph type="title"/>
          </p:nvPr>
        </p:nvSpPr>
        <p:spPr/>
        <p:txBody>
          <a:bodyPr/>
          <a:lstStyle/>
          <a:p>
            <a:r>
              <a:rPr lang="en-029" dirty="0"/>
              <a:t>What are scenarios?</a:t>
            </a:r>
          </a:p>
        </p:txBody>
      </p:sp>
      <p:sp>
        <p:nvSpPr>
          <p:cNvPr id="3" name="Content Placeholder 2">
            <a:extLst>
              <a:ext uri="{FF2B5EF4-FFF2-40B4-BE49-F238E27FC236}">
                <a16:creationId xmlns:a16="http://schemas.microsoft.com/office/drawing/2014/main" id="{4502046D-59F2-D82C-97AD-3F4D56AF7410}"/>
              </a:ext>
            </a:extLst>
          </p:cNvPr>
          <p:cNvSpPr>
            <a:spLocks noGrp="1"/>
          </p:cNvSpPr>
          <p:nvPr>
            <p:ph idx="1"/>
          </p:nvPr>
        </p:nvSpPr>
        <p:spPr/>
        <p:txBody>
          <a:bodyPr/>
          <a:lstStyle/>
          <a:p>
            <a:pPr marL="0" indent="0">
              <a:buNone/>
            </a:pPr>
            <a:r>
              <a:rPr lang="en-US" dirty="0"/>
              <a:t>First</a:t>
            </a:r>
          </a:p>
          <a:p>
            <a:r>
              <a:rPr lang="en-US" dirty="0"/>
              <a:t>There are issue with understanding the names and words used</a:t>
            </a:r>
          </a:p>
          <a:p>
            <a:r>
              <a:rPr lang="en-US" dirty="0"/>
              <a:t>The issues arise because of different disciplinary backgrounds</a:t>
            </a:r>
          </a:p>
          <a:p>
            <a:r>
              <a:rPr lang="en-US" dirty="0"/>
              <a:t>Understand what the words mean in the context that we are using them</a:t>
            </a:r>
            <a:endParaRPr lang="en-029" dirty="0"/>
          </a:p>
        </p:txBody>
      </p:sp>
      <p:sp>
        <p:nvSpPr>
          <p:cNvPr id="4" name="Slide Number Placeholder 3">
            <a:extLst>
              <a:ext uri="{FF2B5EF4-FFF2-40B4-BE49-F238E27FC236}">
                <a16:creationId xmlns:a16="http://schemas.microsoft.com/office/drawing/2014/main" id="{6162882D-4404-05D3-3A93-A3F236F40E72}"/>
              </a:ext>
            </a:extLst>
          </p:cNvPr>
          <p:cNvSpPr>
            <a:spLocks noGrp="1"/>
          </p:cNvSpPr>
          <p:nvPr>
            <p:ph type="sldNum" sz="quarter" idx="12"/>
          </p:nvPr>
        </p:nvSpPr>
        <p:spPr/>
        <p:txBody>
          <a:bodyPr/>
          <a:lstStyle/>
          <a:p>
            <a:fld id="{9CD8D479-8942-46E8-A226-A4E01F7A105C}" type="slidenum">
              <a:rPr lang="en-029" smtClean="0"/>
              <a:t>13</a:t>
            </a:fld>
            <a:endParaRPr lang="en-029"/>
          </a:p>
        </p:txBody>
      </p:sp>
      <p:sp>
        <p:nvSpPr>
          <p:cNvPr id="6" name="Footer Placeholder 5">
            <a:extLst>
              <a:ext uri="{FF2B5EF4-FFF2-40B4-BE49-F238E27FC236}">
                <a16:creationId xmlns:a16="http://schemas.microsoft.com/office/drawing/2014/main" id="{EC2B0576-DDFF-9619-7213-3875B0208C98}"/>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8195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What are scenarios</a:t>
            </a:r>
          </a:p>
        </p:txBody>
      </p:sp>
      <p:sp>
        <p:nvSpPr>
          <p:cNvPr id="3" name="Content Placeholder 2"/>
          <p:cNvSpPr>
            <a:spLocks noGrp="1"/>
          </p:cNvSpPr>
          <p:nvPr>
            <p:ph idx="1"/>
          </p:nvPr>
        </p:nvSpPr>
        <p:spPr/>
        <p:txBody>
          <a:bodyPr>
            <a:normAutofit fontScale="92500" lnSpcReduction="10000"/>
          </a:bodyPr>
          <a:lstStyle/>
          <a:p>
            <a:pPr marL="0" indent="0">
              <a:buNone/>
            </a:pPr>
            <a:r>
              <a:rPr lang="en-029" dirty="0"/>
              <a:t>Terms used:</a:t>
            </a:r>
          </a:p>
          <a:p>
            <a:r>
              <a:rPr lang="en-029" dirty="0"/>
              <a:t>Foresight – is </a:t>
            </a:r>
            <a:r>
              <a:rPr lang="en-US" dirty="0"/>
              <a:t>a structured and systematic way of generating ideas about the future to anticipate and better prepare for change. It is about exploring different plausible futures, and the opportunities and challenges they could present. The objective is not to ‘get the future right’, but to expand and reframe the range of plausible developments. A longer-term tool incorporating uncertainty.</a:t>
            </a:r>
            <a:endParaRPr lang="en-029" dirty="0"/>
          </a:p>
          <a:p>
            <a:r>
              <a:rPr lang="en-029" dirty="0"/>
              <a:t>Scenarios – are manifestations/descriptions of plausible future states which differ from each other in fundamental ways in responding to a set of drivers. </a:t>
            </a:r>
          </a:p>
          <a:p>
            <a:r>
              <a:rPr lang="en-029" dirty="0"/>
              <a:t>Scenario planning - </a:t>
            </a:r>
            <a:r>
              <a:rPr lang="en-US" dirty="0"/>
              <a:t>explores the uncertainty inherent in looking at the long-term future through scenarios.  Allows the exploration of alternative responses to the key guiding question.</a:t>
            </a:r>
            <a:endParaRPr lang="en-029" dirty="0"/>
          </a:p>
          <a:p>
            <a:r>
              <a:rPr lang="en-029" dirty="0"/>
              <a:t>Forecasting/Projections – </a:t>
            </a:r>
            <a:r>
              <a:rPr lang="en-US" dirty="0"/>
              <a:t>assumes that the future looks much like it does today, does not anticipate significant shifts, uses quantitative inputs and methodology to predict what will, or should, happen by interpreting historical data. A shorter-term tool based on known variables in the system.</a:t>
            </a:r>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14</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403891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Forecasts vs. Scenarios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50414267"/>
              </p:ext>
            </p:extLst>
          </p:nvPr>
        </p:nvGraphicFramePr>
        <p:xfrm>
          <a:off x="1248711" y="1331807"/>
          <a:ext cx="9694578" cy="5425440"/>
        </p:xfrm>
        <a:graphic>
          <a:graphicData uri="http://schemas.openxmlformats.org/drawingml/2006/table">
            <a:tbl>
              <a:tblPr firstRow="1" bandRow="1">
                <a:tableStyleId>{3B4B98B0-60AC-42C2-AFA5-B58CD77FA1E5}</a:tableStyleId>
              </a:tblPr>
              <a:tblGrid>
                <a:gridCol w="3231526">
                  <a:extLst>
                    <a:ext uri="{9D8B030D-6E8A-4147-A177-3AD203B41FA5}">
                      <a16:colId xmlns:a16="http://schemas.microsoft.com/office/drawing/2014/main" val="4180478710"/>
                    </a:ext>
                  </a:extLst>
                </a:gridCol>
                <a:gridCol w="3231526">
                  <a:extLst>
                    <a:ext uri="{9D8B030D-6E8A-4147-A177-3AD203B41FA5}">
                      <a16:colId xmlns:a16="http://schemas.microsoft.com/office/drawing/2014/main" val="1451865100"/>
                    </a:ext>
                  </a:extLst>
                </a:gridCol>
                <a:gridCol w="3231526">
                  <a:extLst>
                    <a:ext uri="{9D8B030D-6E8A-4147-A177-3AD203B41FA5}">
                      <a16:colId xmlns:a16="http://schemas.microsoft.com/office/drawing/2014/main" val="2660231216"/>
                    </a:ext>
                  </a:extLst>
                </a:gridCol>
              </a:tblGrid>
              <a:tr h="192193">
                <a:tc>
                  <a:txBody>
                    <a:bodyPr/>
                    <a:lstStyle/>
                    <a:p>
                      <a:endParaRPr lang="en-029" dirty="0"/>
                    </a:p>
                  </a:txBody>
                  <a:tcPr/>
                </a:tc>
                <a:tc>
                  <a:txBody>
                    <a:bodyPr/>
                    <a:lstStyle/>
                    <a:p>
                      <a:r>
                        <a:rPr lang="en-029" sz="1600" dirty="0"/>
                        <a:t>Forecasting</a:t>
                      </a:r>
                    </a:p>
                  </a:txBody>
                  <a:tcPr/>
                </a:tc>
                <a:tc>
                  <a:txBody>
                    <a:bodyPr/>
                    <a:lstStyle/>
                    <a:p>
                      <a:r>
                        <a:rPr lang="en-029" sz="1600" dirty="0"/>
                        <a:t>Scenarios</a:t>
                      </a:r>
                    </a:p>
                  </a:txBody>
                  <a:tcPr/>
                </a:tc>
                <a:extLst>
                  <a:ext uri="{0D108BD9-81ED-4DB2-BD59-A6C34878D82A}">
                    <a16:rowId xmlns:a16="http://schemas.microsoft.com/office/drawing/2014/main" val="3753670400"/>
                  </a:ext>
                </a:extLst>
              </a:tr>
              <a:tr h="1030823">
                <a:tc>
                  <a:txBody>
                    <a:bodyPr/>
                    <a:lstStyle/>
                    <a:p>
                      <a:r>
                        <a:rPr lang="en-029" sz="1600" dirty="0"/>
                        <a:t>Purpose</a:t>
                      </a:r>
                    </a:p>
                  </a:txBody>
                  <a:tcPr/>
                </a:tc>
                <a:tc>
                  <a:txBody>
                    <a:bodyPr/>
                    <a:lstStyle/>
                    <a:p>
                      <a:r>
                        <a:rPr lang="en-029" sz="1600" dirty="0"/>
                        <a:t>Prediction of the future based on past historical information and trends</a:t>
                      </a:r>
                    </a:p>
                    <a:p>
                      <a:r>
                        <a:rPr lang="en-029" sz="1600" dirty="0"/>
                        <a:t>Planning for one future</a:t>
                      </a:r>
                    </a:p>
                  </a:txBody>
                  <a:tcPr/>
                </a:tc>
                <a:tc>
                  <a:txBody>
                    <a:bodyPr/>
                    <a:lstStyle/>
                    <a:p>
                      <a:r>
                        <a:rPr lang="en-029" sz="1600" dirty="0"/>
                        <a:t>Thinking process to consider potential futures based on risks and uncertainties</a:t>
                      </a:r>
                    </a:p>
                    <a:p>
                      <a:r>
                        <a:rPr lang="en-029" sz="1600" dirty="0"/>
                        <a:t>Planning for multiple futures</a:t>
                      </a:r>
                    </a:p>
                  </a:txBody>
                  <a:tcPr/>
                </a:tc>
                <a:extLst>
                  <a:ext uri="{0D108BD9-81ED-4DB2-BD59-A6C34878D82A}">
                    <a16:rowId xmlns:a16="http://schemas.microsoft.com/office/drawing/2014/main" val="216507022"/>
                  </a:ext>
                </a:extLst>
              </a:tr>
              <a:tr h="323973">
                <a:tc>
                  <a:txBody>
                    <a:bodyPr/>
                    <a:lstStyle/>
                    <a:p>
                      <a:r>
                        <a:rPr lang="en-029" sz="1600" dirty="0"/>
                        <a:t>Certainty</a:t>
                      </a:r>
                    </a:p>
                  </a:txBody>
                  <a:tcPr/>
                </a:tc>
                <a:tc>
                  <a:txBody>
                    <a:bodyPr/>
                    <a:lstStyle/>
                    <a:p>
                      <a:r>
                        <a:rPr lang="en-029" sz="1600" dirty="0"/>
                        <a:t>Probable</a:t>
                      </a:r>
                    </a:p>
                  </a:txBody>
                  <a:tcPr/>
                </a:tc>
                <a:tc>
                  <a:txBody>
                    <a:bodyPr/>
                    <a:lstStyle/>
                    <a:p>
                      <a:r>
                        <a:rPr lang="en-029" sz="1600" dirty="0"/>
                        <a:t>Plausible</a:t>
                      </a:r>
                    </a:p>
                  </a:txBody>
                  <a:tcPr/>
                </a:tc>
                <a:extLst>
                  <a:ext uri="{0D108BD9-81ED-4DB2-BD59-A6C34878D82A}">
                    <a16:rowId xmlns:a16="http://schemas.microsoft.com/office/drawing/2014/main" val="3943329174"/>
                  </a:ext>
                </a:extLst>
              </a:tr>
              <a:tr h="323973">
                <a:tc>
                  <a:txBody>
                    <a:bodyPr/>
                    <a:lstStyle/>
                    <a:p>
                      <a:r>
                        <a:rPr lang="en-029" sz="1600" dirty="0"/>
                        <a:t>Information type</a:t>
                      </a:r>
                    </a:p>
                  </a:txBody>
                  <a:tcPr/>
                </a:tc>
                <a:tc>
                  <a:txBody>
                    <a:bodyPr/>
                    <a:lstStyle/>
                    <a:p>
                      <a:r>
                        <a:rPr lang="en-029" sz="1600" dirty="0"/>
                        <a:t>Quantitative</a:t>
                      </a:r>
                    </a:p>
                  </a:txBody>
                  <a:tcPr/>
                </a:tc>
                <a:tc>
                  <a:txBody>
                    <a:bodyPr/>
                    <a:lstStyle/>
                    <a:p>
                      <a:r>
                        <a:rPr lang="en-029" sz="1600" dirty="0"/>
                        <a:t>Qualitative &amp; Quantitative</a:t>
                      </a:r>
                    </a:p>
                  </a:txBody>
                  <a:tcPr/>
                </a:tc>
                <a:extLst>
                  <a:ext uri="{0D108BD9-81ED-4DB2-BD59-A6C34878D82A}">
                    <a16:rowId xmlns:a16="http://schemas.microsoft.com/office/drawing/2014/main" val="6573294"/>
                  </a:ext>
                </a:extLst>
              </a:tr>
              <a:tr h="559590">
                <a:tc>
                  <a:txBody>
                    <a:bodyPr/>
                    <a:lstStyle/>
                    <a:p>
                      <a:r>
                        <a:rPr lang="en-029" sz="1600" dirty="0"/>
                        <a:t>Risks &amp; Uncertainty</a:t>
                      </a:r>
                    </a:p>
                  </a:txBody>
                  <a:tcPr/>
                </a:tc>
                <a:tc>
                  <a:txBody>
                    <a:bodyPr/>
                    <a:lstStyle/>
                    <a:p>
                      <a:r>
                        <a:rPr lang="en-029" sz="1600" dirty="0"/>
                        <a:t>Does not factor in risks and uncertainties,</a:t>
                      </a:r>
                      <a:r>
                        <a:rPr lang="en-029" sz="1600" baseline="0" dirty="0"/>
                        <a:t> focuses on certainties</a:t>
                      </a:r>
                      <a:endParaRPr lang="en-029" sz="1600" dirty="0"/>
                    </a:p>
                  </a:txBody>
                  <a:tcPr/>
                </a:tc>
                <a:tc>
                  <a:txBody>
                    <a:bodyPr/>
                    <a:lstStyle/>
                    <a:p>
                      <a:r>
                        <a:rPr lang="en-029" sz="1600" dirty="0"/>
                        <a:t>Considers risks and uncertainties</a:t>
                      </a:r>
                    </a:p>
                  </a:txBody>
                  <a:tcPr/>
                </a:tc>
                <a:extLst>
                  <a:ext uri="{0D108BD9-81ED-4DB2-BD59-A6C34878D82A}">
                    <a16:rowId xmlns:a16="http://schemas.microsoft.com/office/drawing/2014/main" val="2832073735"/>
                  </a:ext>
                </a:extLst>
              </a:tr>
              <a:tr h="323973">
                <a:tc>
                  <a:txBody>
                    <a:bodyPr/>
                    <a:lstStyle/>
                    <a:p>
                      <a:r>
                        <a:rPr lang="en-029" sz="1600" dirty="0"/>
                        <a:t>Testing</a:t>
                      </a:r>
                    </a:p>
                  </a:txBody>
                  <a:tcPr/>
                </a:tc>
                <a:tc>
                  <a:txBody>
                    <a:bodyPr/>
                    <a:lstStyle/>
                    <a:p>
                      <a:r>
                        <a:rPr lang="en-029" sz="1600" baseline="0" dirty="0"/>
                        <a:t>Can be tested for accuracy.</a:t>
                      </a:r>
                      <a:endParaRPr lang="en-029" sz="1600" dirty="0"/>
                    </a:p>
                  </a:txBody>
                  <a:tcPr/>
                </a:tc>
                <a:tc>
                  <a:txBody>
                    <a:bodyPr/>
                    <a:lstStyle/>
                    <a:p>
                      <a:r>
                        <a:rPr lang="en-029" sz="1600" dirty="0"/>
                        <a:t>Difficult to test</a:t>
                      </a:r>
                    </a:p>
                  </a:txBody>
                  <a:tcPr/>
                </a:tc>
                <a:extLst>
                  <a:ext uri="{0D108BD9-81ED-4DB2-BD59-A6C34878D82A}">
                    <a16:rowId xmlns:a16="http://schemas.microsoft.com/office/drawing/2014/main" val="1790022932"/>
                  </a:ext>
                </a:extLst>
              </a:tr>
              <a:tr h="795206">
                <a:tc>
                  <a:txBody>
                    <a:bodyPr/>
                    <a:lstStyle/>
                    <a:p>
                      <a:r>
                        <a:rPr lang="en-029" sz="1600" dirty="0"/>
                        <a:t>Theoretical Basis</a:t>
                      </a:r>
                    </a:p>
                  </a:txBody>
                  <a:tcPr/>
                </a:tc>
                <a:tc>
                  <a:txBody>
                    <a:bodyPr/>
                    <a:lstStyle/>
                    <a:p>
                      <a:r>
                        <a:rPr lang="en-029" sz="1600" dirty="0"/>
                        <a:t>Based on theoretical</a:t>
                      </a:r>
                      <a:r>
                        <a:rPr lang="en-029" sz="1600" baseline="0" dirty="0"/>
                        <a:t> models and statistics</a:t>
                      </a:r>
                    </a:p>
                    <a:p>
                      <a:r>
                        <a:rPr lang="en-029" sz="1600" baseline="0" dirty="0"/>
                        <a:t>Future can be predicted</a:t>
                      </a:r>
                      <a:endParaRPr lang="en-029" sz="1600" dirty="0"/>
                    </a:p>
                  </a:txBody>
                  <a:tcPr/>
                </a:tc>
                <a:tc>
                  <a:txBody>
                    <a:bodyPr/>
                    <a:lstStyle/>
                    <a:p>
                      <a:r>
                        <a:rPr lang="en-029" sz="1600" dirty="0"/>
                        <a:t>Based on relationships and causality</a:t>
                      </a:r>
                    </a:p>
                    <a:p>
                      <a:r>
                        <a:rPr lang="en-029" sz="1600" dirty="0"/>
                        <a:t>Future is unpredictable</a:t>
                      </a:r>
                    </a:p>
                  </a:txBody>
                  <a:tcPr/>
                </a:tc>
                <a:extLst>
                  <a:ext uri="{0D108BD9-81ED-4DB2-BD59-A6C34878D82A}">
                    <a16:rowId xmlns:a16="http://schemas.microsoft.com/office/drawing/2014/main" val="4185770640"/>
                  </a:ext>
                </a:extLst>
              </a:tr>
              <a:tr h="559590">
                <a:tc>
                  <a:txBody>
                    <a:bodyPr/>
                    <a:lstStyle/>
                    <a:p>
                      <a:r>
                        <a:rPr lang="en-029" sz="1600" dirty="0"/>
                        <a:t>Stakeholder</a:t>
                      </a:r>
                      <a:r>
                        <a:rPr lang="en-029" sz="1600" baseline="0" dirty="0"/>
                        <a:t> Engagement</a:t>
                      </a:r>
                      <a:endParaRPr lang="en-029" sz="1600" dirty="0"/>
                    </a:p>
                  </a:txBody>
                  <a:tcPr/>
                </a:tc>
                <a:tc>
                  <a:txBody>
                    <a:bodyPr/>
                    <a:lstStyle/>
                    <a:p>
                      <a:r>
                        <a:rPr lang="en-029" sz="1600" dirty="0"/>
                        <a:t>Narrow,</a:t>
                      </a:r>
                      <a:r>
                        <a:rPr lang="en-029" sz="1600" baseline="0" dirty="0"/>
                        <a:t> stakeholders involved in the process</a:t>
                      </a:r>
                      <a:endParaRPr lang="en-029" sz="1600" dirty="0"/>
                    </a:p>
                  </a:txBody>
                  <a:tcPr/>
                </a:tc>
                <a:tc>
                  <a:txBody>
                    <a:bodyPr/>
                    <a:lstStyle/>
                    <a:p>
                      <a:r>
                        <a:rPr lang="en-029" sz="1600" dirty="0"/>
                        <a:t>Wide set of stakeholders involved in the process</a:t>
                      </a:r>
                    </a:p>
                  </a:txBody>
                  <a:tcPr/>
                </a:tc>
                <a:extLst>
                  <a:ext uri="{0D108BD9-81ED-4DB2-BD59-A6C34878D82A}">
                    <a16:rowId xmlns:a16="http://schemas.microsoft.com/office/drawing/2014/main" val="962404658"/>
                  </a:ext>
                </a:extLst>
              </a:tr>
              <a:tr h="323973">
                <a:tc>
                  <a:txBody>
                    <a:bodyPr/>
                    <a:lstStyle/>
                    <a:p>
                      <a:r>
                        <a:rPr lang="en-029" sz="1600" dirty="0"/>
                        <a:t>Objectivity</a:t>
                      </a:r>
                    </a:p>
                  </a:txBody>
                  <a:tcPr/>
                </a:tc>
                <a:tc>
                  <a:txBody>
                    <a:bodyPr/>
                    <a:lstStyle/>
                    <a:p>
                      <a:r>
                        <a:rPr lang="en-029" sz="1600" dirty="0"/>
                        <a:t>Objective – fact based</a:t>
                      </a:r>
                    </a:p>
                  </a:txBody>
                  <a:tcPr/>
                </a:tc>
                <a:tc>
                  <a:txBody>
                    <a:bodyPr/>
                    <a:lstStyle/>
                    <a:p>
                      <a:r>
                        <a:rPr lang="en-029" sz="1600" dirty="0"/>
                        <a:t>Subjective – assumptions</a:t>
                      </a:r>
                    </a:p>
                  </a:txBody>
                  <a:tcPr/>
                </a:tc>
                <a:extLst>
                  <a:ext uri="{0D108BD9-81ED-4DB2-BD59-A6C34878D82A}">
                    <a16:rowId xmlns:a16="http://schemas.microsoft.com/office/drawing/2014/main" val="2503358675"/>
                  </a:ext>
                </a:extLst>
              </a:tr>
              <a:tr h="323973">
                <a:tc>
                  <a:txBody>
                    <a:bodyPr/>
                    <a:lstStyle/>
                    <a:p>
                      <a:r>
                        <a:rPr lang="en-029" sz="1600" dirty="0"/>
                        <a:t>Horizon</a:t>
                      </a:r>
                    </a:p>
                  </a:txBody>
                  <a:tcPr/>
                </a:tc>
                <a:tc>
                  <a:txBody>
                    <a:bodyPr/>
                    <a:lstStyle/>
                    <a:p>
                      <a:r>
                        <a:rPr lang="en-029" sz="1600" dirty="0"/>
                        <a:t>Short term perspective</a:t>
                      </a:r>
                    </a:p>
                  </a:txBody>
                  <a:tcPr/>
                </a:tc>
                <a:tc>
                  <a:txBody>
                    <a:bodyPr/>
                    <a:lstStyle/>
                    <a:p>
                      <a:r>
                        <a:rPr lang="en-029" sz="1600" dirty="0"/>
                        <a:t>Long term perspective</a:t>
                      </a:r>
                    </a:p>
                  </a:txBody>
                  <a:tcPr/>
                </a:tc>
                <a:extLst>
                  <a:ext uri="{0D108BD9-81ED-4DB2-BD59-A6C34878D82A}">
                    <a16:rowId xmlns:a16="http://schemas.microsoft.com/office/drawing/2014/main" val="12898208"/>
                  </a:ext>
                </a:extLst>
              </a:tr>
              <a:tr h="323973">
                <a:tc>
                  <a:txBody>
                    <a:bodyPr/>
                    <a:lstStyle/>
                    <a:p>
                      <a:r>
                        <a:rPr lang="en-029" sz="1600" dirty="0"/>
                        <a:t>Repeatability</a:t>
                      </a:r>
                    </a:p>
                  </a:txBody>
                  <a:tcPr/>
                </a:tc>
                <a:tc>
                  <a:txBody>
                    <a:bodyPr/>
                    <a:lstStyle/>
                    <a:p>
                      <a:r>
                        <a:rPr lang="en-029" sz="1600" dirty="0"/>
                        <a:t>Results can be replicated</a:t>
                      </a:r>
                    </a:p>
                  </a:txBody>
                  <a:tcPr/>
                </a:tc>
                <a:tc>
                  <a:txBody>
                    <a:bodyPr/>
                    <a:lstStyle/>
                    <a:p>
                      <a:r>
                        <a:rPr lang="en-029" sz="1600" dirty="0"/>
                        <a:t>Unique representations</a:t>
                      </a:r>
                    </a:p>
                  </a:txBody>
                  <a:tcPr/>
                </a:tc>
                <a:extLst>
                  <a:ext uri="{0D108BD9-81ED-4DB2-BD59-A6C34878D82A}">
                    <a16:rowId xmlns:a16="http://schemas.microsoft.com/office/drawing/2014/main" val="3543463266"/>
                  </a:ext>
                </a:extLst>
              </a:tr>
            </a:tbl>
          </a:graphicData>
        </a:graphic>
      </p:graphicFrame>
      <p:sp>
        <p:nvSpPr>
          <p:cNvPr id="4" name="Slide Number Placeholder 3"/>
          <p:cNvSpPr>
            <a:spLocks noGrp="1"/>
          </p:cNvSpPr>
          <p:nvPr>
            <p:ph type="sldNum" sz="quarter" idx="12"/>
          </p:nvPr>
        </p:nvSpPr>
        <p:spPr/>
        <p:txBody>
          <a:bodyPr/>
          <a:lstStyle/>
          <a:p>
            <a:fld id="{9CD8D479-8942-46E8-A226-A4E01F7A105C}" type="slidenum">
              <a:rPr lang="en-029" smtClean="0"/>
              <a:t>15</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22660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029" dirty="0"/>
              <a:t>A quick overview of foresight</a:t>
            </a:r>
          </a:p>
        </p:txBody>
      </p:sp>
      <p:sp>
        <p:nvSpPr>
          <p:cNvPr id="4" name="Slide Number Placeholder 3"/>
          <p:cNvSpPr>
            <a:spLocks noGrp="1"/>
          </p:cNvSpPr>
          <p:nvPr>
            <p:ph type="sldNum" sz="quarter" idx="12"/>
          </p:nvPr>
        </p:nvSpPr>
        <p:spPr/>
        <p:txBody>
          <a:bodyPr/>
          <a:lstStyle/>
          <a:p>
            <a:fld id="{9CD8D479-8942-46E8-A226-A4E01F7A105C}" type="slidenum">
              <a:rPr lang="en-029" smtClean="0"/>
              <a:t>16</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Rectangle 6"/>
          <p:cNvSpPr/>
          <p:nvPr/>
        </p:nvSpPr>
        <p:spPr>
          <a:xfrm>
            <a:off x="3598136" y="3244334"/>
            <a:ext cx="4995727" cy="646331"/>
          </a:xfrm>
          <a:prstGeom prst="rect">
            <a:avLst/>
          </a:prstGeom>
        </p:spPr>
        <p:txBody>
          <a:bodyPr wrap="none">
            <a:spAutoFit/>
          </a:bodyPr>
          <a:lstStyle/>
          <a:p>
            <a:r>
              <a:rPr lang="en-029" dirty="0">
                <a:hlinkClick r:id="rId2"/>
              </a:rPr>
              <a:t>https://www.youtube.com/watch?v=OytuOln6X6Y</a:t>
            </a:r>
            <a:endParaRPr lang="en-029" dirty="0"/>
          </a:p>
          <a:p>
            <a:endParaRPr lang="en-029" dirty="0"/>
          </a:p>
        </p:txBody>
      </p:sp>
    </p:spTree>
    <p:extLst>
      <p:ext uri="{BB962C8B-B14F-4D97-AF65-F5344CB8AC3E}">
        <p14:creationId xmlns:p14="http://schemas.microsoft.com/office/powerpoint/2010/main" val="206903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The future is uncertain</a:t>
            </a:r>
          </a:p>
        </p:txBody>
      </p:sp>
      <p:sp>
        <p:nvSpPr>
          <p:cNvPr id="3" name="Content Placeholder 2"/>
          <p:cNvSpPr>
            <a:spLocks noGrp="1"/>
          </p:cNvSpPr>
          <p:nvPr>
            <p:ph idx="1"/>
          </p:nvPr>
        </p:nvSpPr>
        <p:spPr>
          <a:xfrm>
            <a:off x="1410027" y="1566001"/>
            <a:ext cx="9371948" cy="5015912"/>
          </a:xfrm>
        </p:spPr>
        <p:txBody>
          <a:bodyPr>
            <a:normAutofit/>
          </a:bodyPr>
          <a:lstStyle/>
          <a:p>
            <a:r>
              <a:rPr lang="en-029" sz="2400" dirty="0"/>
              <a:t>Coping with uncertainty is a major challenge so how do we make decisions about the future in the face of the complex interaction of social, economic, environmental and political changes?</a:t>
            </a:r>
          </a:p>
          <a:p>
            <a:r>
              <a:rPr lang="en-029" sz="2400" dirty="0"/>
              <a:t>The complexity suggests that there linear and non-linear connections and interdependencies, a change in any one of which can lead to very different outcomes.</a:t>
            </a:r>
          </a:p>
        </p:txBody>
      </p:sp>
      <p:sp>
        <p:nvSpPr>
          <p:cNvPr id="4" name="Slide Number Placeholder 3"/>
          <p:cNvSpPr>
            <a:spLocks noGrp="1"/>
          </p:cNvSpPr>
          <p:nvPr>
            <p:ph type="sldNum" sz="quarter" idx="12"/>
          </p:nvPr>
        </p:nvSpPr>
        <p:spPr/>
        <p:txBody>
          <a:bodyPr/>
          <a:lstStyle/>
          <a:p>
            <a:fld id="{9CD8D479-8942-46E8-A226-A4E01F7A105C}" type="slidenum">
              <a:rPr lang="en-029" smtClean="0"/>
              <a:t>17</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50364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FC58-A8CC-B65E-0409-007E5CC2B746}"/>
              </a:ext>
            </a:extLst>
          </p:cNvPr>
          <p:cNvSpPr>
            <a:spLocks noGrp="1"/>
          </p:cNvSpPr>
          <p:nvPr>
            <p:ph type="title"/>
          </p:nvPr>
        </p:nvSpPr>
        <p:spPr/>
        <p:txBody>
          <a:bodyPr/>
          <a:lstStyle/>
          <a:p>
            <a:r>
              <a:rPr lang="en-US" dirty="0"/>
              <a:t>Dealing with Uncertainty</a:t>
            </a:r>
            <a:endParaRPr lang="en-029" dirty="0"/>
          </a:p>
        </p:txBody>
      </p:sp>
      <p:sp>
        <p:nvSpPr>
          <p:cNvPr id="3" name="Content Placeholder 2">
            <a:extLst>
              <a:ext uri="{FF2B5EF4-FFF2-40B4-BE49-F238E27FC236}">
                <a16:creationId xmlns:a16="http://schemas.microsoft.com/office/drawing/2014/main" id="{3B3299EF-05AD-C799-19E2-FA41AEEA46EF}"/>
              </a:ext>
            </a:extLst>
          </p:cNvPr>
          <p:cNvSpPr>
            <a:spLocks noGrp="1"/>
          </p:cNvSpPr>
          <p:nvPr>
            <p:ph idx="1"/>
          </p:nvPr>
        </p:nvSpPr>
        <p:spPr/>
        <p:txBody>
          <a:bodyPr/>
          <a:lstStyle/>
          <a:p>
            <a:r>
              <a:rPr lang="en-US" sz="2400" dirty="0"/>
              <a:t>Foresight Scenario thinking:</a:t>
            </a:r>
          </a:p>
          <a:p>
            <a:pPr lvl="1"/>
            <a:r>
              <a:rPr lang="en-US" sz="2000" dirty="0"/>
              <a:t>Provides a structured process of thinking about and anticipating the unknown future, without claiming to predict the future or even influence the environment in a major way. </a:t>
            </a:r>
          </a:p>
          <a:p>
            <a:pPr lvl="1"/>
            <a:r>
              <a:rPr lang="en-US" sz="2000" dirty="0"/>
              <a:t>Helps explore how the world might change and what the implications might be</a:t>
            </a:r>
          </a:p>
          <a:p>
            <a:r>
              <a:rPr lang="en-US" sz="2400" dirty="0"/>
              <a:t>The approach is to think and plan for future developments instead of waiting for them to happen</a:t>
            </a:r>
            <a:endParaRPr lang="en-029" sz="2400" dirty="0"/>
          </a:p>
          <a:p>
            <a:endParaRPr lang="en-029" dirty="0"/>
          </a:p>
        </p:txBody>
      </p:sp>
      <p:sp>
        <p:nvSpPr>
          <p:cNvPr id="4" name="Slide Number Placeholder 3">
            <a:extLst>
              <a:ext uri="{FF2B5EF4-FFF2-40B4-BE49-F238E27FC236}">
                <a16:creationId xmlns:a16="http://schemas.microsoft.com/office/drawing/2014/main" id="{B0A24EE2-B956-891B-F331-7053CC4FEC51}"/>
              </a:ext>
            </a:extLst>
          </p:cNvPr>
          <p:cNvSpPr>
            <a:spLocks noGrp="1"/>
          </p:cNvSpPr>
          <p:nvPr>
            <p:ph type="sldNum" sz="quarter" idx="12"/>
          </p:nvPr>
        </p:nvSpPr>
        <p:spPr/>
        <p:txBody>
          <a:bodyPr/>
          <a:lstStyle/>
          <a:p>
            <a:fld id="{9CD8D479-8942-46E8-A226-A4E01F7A105C}" type="slidenum">
              <a:rPr lang="en-029" smtClean="0"/>
              <a:t>18</a:t>
            </a:fld>
            <a:endParaRPr lang="en-029"/>
          </a:p>
        </p:txBody>
      </p:sp>
      <p:sp>
        <p:nvSpPr>
          <p:cNvPr id="6" name="Footer Placeholder 5">
            <a:extLst>
              <a:ext uri="{FF2B5EF4-FFF2-40B4-BE49-F238E27FC236}">
                <a16:creationId xmlns:a16="http://schemas.microsoft.com/office/drawing/2014/main" id="{C801BE27-9885-C62F-FC1D-B1B1A3F7D8AB}"/>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9449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 of Foresight Scenario thinking include</a:t>
            </a:r>
            <a:endParaRPr lang="en-029" dirty="0"/>
          </a:p>
        </p:txBody>
      </p:sp>
      <p:sp>
        <p:nvSpPr>
          <p:cNvPr id="3" name="Content Placeholder 2"/>
          <p:cNvSpPr>
            <a:spLocks noGrp="1"/>
          </p:cNvSpPr>
          <p:nvPr>
            <p:ph idx="1"/>
          </p:nvPr>
        </p:nvSpPr>
        <p:spPr/>
        <p:txBody>
          <a:bodyPr/>
          <a:lstStyle/>
          <a:p>
            <a:pPr marL="0" indent="0">
              <a:buNone/>
            </a:pPr>
            <a:r>
              <a:rPr lang="en-US" dirty="0"/>
              <a:t>:</a:t>
            </a:r>
          </a:p>
          <a:p>
            <a:r>
              <a:rPr lang="en-US" dirty="0"/>
              <a:t>Exploring the interrelationships between multiple factors in terms of cause/effect and chronology and to realize the possibilities are not endless</a:t>
            </a:r>
          </a:p>
          <a:p>
            <a:r>
              <a:rPr lang="en-US" dirty="0"/>
              <a:t>Understanding that whilst the future is largely unpredictable and unknown, it is also knowable and understandable to a certain degree</a:t>
            </a:r>
          </a:p>
          <a:p>
            <a:r>
              <a:rPr lang="en-US" dirty="0"/>
              <a:t>Provide a framework for better informed decision-making</a:t>
            </a:r>
          </a:p>
          <a:p>
            <a:r>
              <a:rPr lang="en-029" dirty="0"/>
              <a:t>Analysing</a:t>
            </a:r>
            <a:r>
              <a:rPr lang="en-US" dirty="0"/>
              <a:t> the relationships between the critical uncertainties, important trends and the behavior of actors who have a stake in the particular future</a:t>
            </a:r>
          </a:p>
          <a:p>
            <a:r>
              <a:rPr lang="en-US" dirty="0"/>
              <a:t>Foresight Scenario thinking starts by asking questions about the future and what if questions:</a:t>
            </a:r>
          </a:p>
        </p:txBody>
      </p:sp>
      <p:sp>
        <p:nvSpPr>
          <p:cNvPr id="4" name="Slide Number Placeholder 3"/>
          <p:cNvSpPr>
            <a:spLocks noGrp="1"/>
          </p:cNvSpPr>
          <p:nvPr>
            <p:ph type="sldNum" sz="quarter" idx="12"/>
          </p:nvPr>
        </p:nvSpPr>
        <p:spPr/>
        <p:txBody>
          <a:bodyPr/>
          <a:lstStyle/>
          <a:p>
            <a:fld id="{9CD8D479-8942-46E8-A226-A4E01F7A105C}" type="slidenum">
              <a:rPr lang="en-029" smtClean="0"/>
              <a:t>19</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04484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b="1" dirty="0"/>
              <a:t>Session 1: An Overview </a:t>
            </a:r>
          </a:p>
        </p:txBody>
      </p:sp>
      <p:sp>
        <p:nvSpPr>
          <p:cNvPr id="3" name="Content Placeholder 2"/>
          <p:cNvSpPr>
            <a:spLocks noGrp="1"/>
          </p:cNvSpPr>
          <p:nvPr>
            <p:ph idx="1"/>
          </p:nvPr>
        </p:nvSpPr>
        <p:spPr/>
        <p:txBody>
          <a:bodyPr/>
          <a:lstStyle/>
          <a:p>
            <a:r>
              <a:rPr lang="en-029" b="1" dirty="0"/>
              <a:t>Purpose</a:t>
            </a:r>
          </a:p>
          <a:p>
            <a:r>
              <a:rPr lang="en-029" b="1" dirty="0"/>
              <a:t>A short introduction </a:t>
            </a:r>
          </a:p>
          <a:p>
            <a:r>
              <a:rPr lang="en-029" b="1" dirty="0"/>
              <a:t>What are scenarios </a:t>
            </a:r>
          </a:p>
          <a:p>
            <a:r>
              <a:rPr lang="en-029" b="1" dirty="0"/>
              <a:t>Why use them</a:t>
            </a:r>
          </a:p>
          <a:p>
            <a:endParaRPr lang="en-029" b="1" dirty="0"/>
          </a:p>
          <a:p>
            <a:endParaRPr lang="en-029" b="1" dirty="0"/>
          </a:p>
          <a:p>
            <a:endParaRPr lang="en-029" b="1" dirty="0"/>
          </a:p>
          <a:p>
            <a:pPr marL="0" indent="0" algn="ctr">
              <a:buNone/>
            </a:pPr>
            <a:r>
              <a:rPr lang="en-029" b="1" dirty="0"/>
              <a:t>We may not be able to know the future – but we can imagine it.</a:t>
            </a:r>
          </a:p>
        </p:txBody>
      </p:sp>
      <p:sp>
        <p:nvSpPr>
          <p:cNvPr id="4" name="Slide Number Placeholder 3"/>
          <p:cNvSpPr>
            <a:spLocks noGrp="1"/>
          </p:cNvSpPr>
          <p:nvPr>
            <p:ph type="sldNum" sz="quarter" idx="12"/>
          </p:nvPr>
        </p:nvSpPr>
        <p:spPr/>
        <p:txBody>
          <a:bodyPr/>
          <a:lstStyle/>
          <a:p>
            <a:fld id="{9CD8D479-8942-46E8-A226-A4E01F7A105C}" type="slidenum">
              <a:rPr lang="en-029" smtClean="0"/>
              <a:t>2</a:t>
            </a:fld>
            <a:endParaRPr lang="en-029"/>
          </a:p>
        </p:txBody>
      </p:sp>
    </p:spTree>
    <p:extLst>
      <p:ext uri="{BB962C8B-B14F-4D97-AF65-F5344CB8AC3E}">
        <p14:creationId xmlns:p14="http://schemas.microsoft.com/office/powerpoint/2010/main" val="139289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Reasons why would you adopt a Foresight Scenarios approach</a:t>
            </a:r>
          </a:p>
        </p:txBody>
      </p:sp>
      <p:sp>
        <p:nvSpPr>
          <p:cNvPr id="3" name="Content Placeholder 2"/>
          <p:cNvSpPr>
            <a:spLocks noGrp="1"/>
          </p:cNvSpPr>
          <p:nvPr>
            <p:ph idx="1"/>
          </p:nvPr>
        </p:nvSpPr>
        <p:spPr/>
        <p:txBody>
          <a:bodyPr>
            <a:normAutofit/>
          </a:bodyPr>
          <a:lstStyle/>
          <a:p>
            <a:r>
              <a:rPr lang="en-US" dirty="0"/>
              <a:t>Scenarios provide a useful means to understand the dynamics underpinning different potential trajectories of future development.  By incorporating future uncertainty this can help decision makers design policies and actions addressing the impacts of global and local.</a:t>
            </a:r>
          </a:p>
          <a:p>
            <a:r>
              <a:rPr lang="en-US" dirty="0"/>
              <a:t>It’s a systematic and purposeful processes of future-oriented deliberation with a view to identifying actions to be taken today for a better future tomorrow.</a:t>
            </a:r>
          </a:p>
          <a:p>
            <a:r>
              <a:rPr lang="en-US" dirty="0"/>
              <a:t>Provides a space for deliberation and strategic conversations between actors to create a pool of knowledge and analyses to inform debates and to provide a resource for others (decision-makers) to use.</a:t>
            </a:r>
          </a:p>
          <a:p>
            <a:r>
              <a:rPr lang="en-029" dirty="0"/>
              <a:t>Foresight time horizons are usually beyond the normal planning horizon but can vary depending on the issue. Time horizon can be up to 50 years  or more in some cases.</a:t>
            </a:r>
          </a:p>
        </p:txBody>
      </p:sp>
      <p:sp>
        <p:nvSpPr>
          <p:cNvPr id="4" name="Slide Number Placeholder 3"/>
          <p:cNvSpPr>
            <a:spLocks noGrp="1"/>
          </p:cNvSpPr>
          <p:nvPr>
            <p:ph type="sldNum" sz="quarter" idx="12"/>
          </p:nvPr>
        </p:nvSpPr>
        <p:spPr/>
        <p:txBody>
          <a:bodyPr/>
          <a:lstStyle/>
          <a:p>
            <a:fld id="{9CD8D479-8942-46E8-A226-A4E01F7A105C}" type="slidenum">
              <a:rPr lang="en-029" smtClean="0"/>
              <a:t>20</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107004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Strengths of Foresight Scenarios</a:t>
            </a:r>
          </a:p>
        </p:txBody>
      </p:sp>
      <p:sp>
        <p:nvSpPr>
          <p:cNvPr id="3" name="Content Placeholder 2"/>
          <p:cNvSpPr>
            <a:spLocks noGrp="1"/>
          </p:cNvSpPr>
          <p:nvPr>
            <p:ph idx="1"/>
          </p:nvPr>
        </p:nvSpPr>
        <p:spPr/>
        <p:txBody>
          <a:bodyPr/>
          <a:lstStyle/>
          <a:p>
            <a:pPr marL="0" indent="0">
              <a:buNone/>
            </a:pPr>
            <a:r>
              <a:rPr lang="en-US" dirty="0"/>
              <a:t>Foresight scenarios:</a:t>
            </a:r>
          </a:p>
          <a:p>
            <a:r>
              <a:rPr lang="en-US" dirty="0"/>
              <a:t>Respect differences and encourage multiple perspectives;</a:t>
            </a:r>
          </a:p>
          <a:p>
            <a:r>
              <a:rPr lang="en-US" dirty="0"/>
              <a:t>Combine quantitative and qualitative knowledge;</a:t>
            </a:r>
          </a:p>
          <a:p>
            <a:r>
              <a:rPr lang="en-US" dirty="0"/>
              <a:t>Combine different fields of knowledge and ways of knowing;</a:t>
            </a:r>
          </a:p>
          <a:p>
            <a:r>
              <a:rPr lang="en-US" dirty="0"/>
              <a:t>Reframe questions across disciplines;</a:t>
            </a:r>
          </a:p>
          <a:p>
            <a:r>
              <a:rPr lang="en-US" dirty="0"/>
              <a:t>Project the future as “full of possibilities”; and</a:t>
            </a:r>
          </a:p>
          <a:p>
            <a:r>
              <a:rPr lang="en-US" dirty="0"/>
              <a:t>Are based on collaborative conversations</a:t>
            </a:r>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21</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2462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BB704C-2834-D726-D138-7E6C9C4BDBAE}"/>
              </a:ext>
            </a:extLst>
          </p:cNvPr>
          <p:cNvSpPr>
            <a:spLocks noGrp="1"/>
          </p:cNvSpPr>
          <p:nvPr>
            <p:ph type="title"/>
          </p:nvPr>
        </p:nvSpPr>
        <p:spPr>
          <a:xfrm>
            <a:off x="1410026" y="1660271"/>
            <a:ext cx="9371949" cy="1183566"/>
          </a:xfrm>
        </p:spPr>
        <p:txBody>
          <a:bodyPr/>
          <a:lstStyle/>
          <a:p>
            <a:pPr algn="ctr"/>
            <a:r>
              <a:rPr lang="en-US" b="1" dirty="0"/>
              <a:t>Why might we use Foresight Scenarios as part of a National Ecosystems Assessment?</a:t>
            </a:r>
            <a:endParaRPr lang="en-029" b="1" dirty="0"/>
          </a:p>
        </p:txBody>
      </p:sp>
      <p:sp>
        <p:nvSpPr>
          <p:cNvPr id="4" name="Slide Number Placeholder 3">
            <a:extLst>
              <a:ext uri="{FF2B5EF4-FFF2-40B4-BE49-F238E27FC236}">
                <a16:creationId xmlns:a16="http://schemas.microsoft.com/office/drawing/2014/main" id="{2858CED6-2AFE-ED46-B98E-8ABF1FEE9BC1}"/>
              </a:ext>
            </a:extLst>
          </p:cNvPr>
          <p:cNvSpPr>
            <a:spLocks noGrp="1"/>
          </p:cNvSpPr>
          <p:nvPr>
            <p:ph type="sldNum" sz="quarter" idx="12"/>
          </p:nvPr>
        </p:nvSpPr>
        <p:spPr/>
        <p:txBody>
          <a:bodyPr/>
          <a:lstStyle/>
          <a:p>
            <a:fld id="{9CD8D479-8942-46E8-A226-A4E01F7A105C}" type="slidenum">
              <a:rPr lang="en-029" smtClean="0"/>
              <a:t>22</a:t>
            </a:fld>
            <a:endParaRPr lang="en-029"/>
          </a:p>
        </p:txBody>
      </p:sp>
      <p:sp>
        <p:nvSpPr>
          <p:cNvPr id="6" name="Footer Placeholder 5">
            <a:extLst>
              <a:ext uri="{FF2B5EF4-FFF2-40B4-BE49-F238E27FC236}">
                <a16:creationId xmlns:a16="http://schemas.microsoft.com/office/drawing/2014/main" id="{9A109052-B06B-F71B-1CD9-308B29C10222}"/>
              </a:ext>
            </a:extLst>
          </p:cNvPr>
          <p:cNvSpPr>
            <a:spLocks noGrp="1"/>
          </p:cNvSpPr>
          <p:nvPr>
            <p:ph type="ftr" sz="quarter" idx="11"/>
          </p:nvPr>
        </p:nvSpPr>
        <p:spPr/>
        <p:txBody>
          <a:bodyPr/>
          <a:lstStyle/>
          <a:p>
            <a:r>
              <a:rPr lang="en-US"/>
              <a:t>Add a footer</a:t>
            </a:r>
            <a:endParaRPr lang="en-US" dirty="0"/>
          </a:p>
        </p:txBody>
      </p:sp>
      <p:sp>
        <p:nvSpPr>
          <p:cNvPr id="8" name="TextBox 7">
            <a:extLst>
              <a:ext uri="{FF2B5EF4-FFF2-40B4-BE49-F238E27FC236}">
                <a16:creationId xmlns:a16="http://schemas.microsoft.com/office/drawing/2014/main" id="{2E3D5E1A-5DB9-6535-F169-C73D5BB4970E}"/>
              </a:ext>
            </a:extLst>
          </p:cNvPr>
          <p:cNvSpPr txBox="1"/>
          <p:nvPr/>
        </p:nvSpPr>
        <p:spPr>
          <a:xfrm>
            <a:off x="3169534" y="4142608"/>
            <a:ext cx="6080621" cy="830997"/>
          </a:xfrm>
          <a:prstGeom prst="rect">
            <a:avLst/>
          </a:prstGeom>
          <a:noFill/>
        </p:spPr>
        <p:txBody>
          <a:bodyPr wrap="square" rtlCol="0">
            <a:spAutoFit/>
          </a:bodyPr>
          <a:lstStyle/>
          <a:p>
            <a:pPr algn="ctr"/>
            <a:r>
              <a:rPr lang="en-US" sz="2400" b="1" dirty="0"/>
              <a:t>We should understand the reason why we are undertaking the Foresight scenario  work</a:t>
            </a:r>
            <a:endParaRPr lang="en-029" sz="2400" b="1" dirty="0"/>
          </a:p>
        </p:txBody>
      </p:sp>
    </p:spTree>
    <p:extLst>
      <p:ext uri="{BB962C8B-B14F-4D97-AF65-F5344CB8AC3E}">
        <p14:creationId xmlns:p14="http://schemas.microsoft.com/office/powerpoint/2010/main" val="370680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Discussion</a:t>
            </a:r>
          </a:p>
        </p:txBody>
      </p:sp>
      <p:sp>
        <p:nvSpPr>
          <p:cNvPr id="3" name="Content Placeholder 2"/>
          <p:cNvSpPr>
            <a:spLocks noGrp="1"/>
          </p:cNvSpPr>
          <p:nvPr>
            <p:ph idx="1"/>
          </p:nvPr>
        </p:nvSpPr>
        <p:spPr/>
        <p:txBody>
          <a:bodyPr/>
          <a:lstStyle/>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r>
              <a:rPr lang="en-US" dirty="0">
                <a:solidFill>
                  <a:srgbClr val="FF0000"/>
                </a:solidFill>
              </a:rPr>
              <a:t>What are some of the major uncertainties facing Cambodia and its Ecosystems?</a:t>
            </a:r>
            <a:endParaRPr lang="en-029" dirty="0">
              <a:solidFill>
                <a:srgbClr val="FF0000"/>
              </a:solidFill>
            </a:endParaRPr>
          </a:p>
          <a:p>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23</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52377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0D9A22-E90E-6033-8964-02F84A50FCC7}"/>
              </a:ext>
            </a:extLst>
          </p:cNvPr>
          <p:cNvSpPr>
            <a:spLocks noGrp="1"/>
          </p:cNvSpPr>
          <p:nvPr>
            <p:ph type="title"/>
          </p:nvPr>
        </p:nvSpPr>
        <p:spPr>
          <a:xfrm>
            <a:off x="7046752" y="979371"/>
            <a:ext cx="4155622" cy="2532888"/>
          </a:xfrm>
        </p:spPr>
        <p:txBody>
          <a:bodyPr anchor="t"/>
          <a:lstStyle/>
          <a:p>
            <a:r>
              <a:rPr lang="en-US" dirty="0"/>
              <a:t>What does Foresight Scenario development entail?</a:t>
            </a:r>
            <a:endParaRPr lang="en-029" dirty="0"/>
          </a:p>
        </p:txBody>
      </p:sp>
      <p:sp>
        <p:nvSpPr>
          <p:cNvPr id="9" name="Text Placeholder 8">
            <a:extLst>
              <a:ext uri="{FF2B5EF4-FFF2-40B4-BE49-F238E27FC236}">
                <a16:creationId xmlns:a16="http://schemas.microsoft.com/office/drawing/2014/main" id="{565DC48F-AFF5-1EF7-DA13-9BE98BB73246}"/>
              </a:ext>
            </a:extLst>
          </p:cNvPr>
          <p:cNvSpPr>
            <a:spLocks noGrp="1"/>
          </p:cNvSpPr>
          <p:nvPr>
            <p:ph type="body" sz="half" idx="2"/>
          </p:nvPr>
        </p:nvSpPr>
        <p:spPr>
          <a:xfrm>
            <a:off x="7184567" y="3307595"/>
            <a:ext cx="4017807" cy="2479547"/>
          </a:xfrm>
        </p:spPr>
        <p:txBody>
          <a:bodyPr/>
          <a:lstStyle/>
          <a:p>
            <a:pPr marL="285750" indent="-285750">
              <a:buFont typeface="Arial" panose="020B0604020202020204" pitchFamily="34" charset="0"/>
              <a:buChar char="•"/>
            </a:pPr>
            <a:r>
              <a:rPr lang="en-US" dirty="0"/>
              <a:t>Taking the Long View</a:t>
            </a:r>
          </a:p>
          <a:p>
            <a:pPr marL="285750" indent="-285750">
              <a:buFont typeface="Arial" panose="020B0604020202020204" pitchFamily="34" charset="0"/>
              <a:buChar char="•"/>
            </a:pPr>
            <a:r>
              <a:rPr lang="en-US" dirty="0"/>
              <a:t>Thinking about how ‘The System’ works</a:t>
            </a:r>
          </a:p>
          <a:p>
            <a:pPr marL="285750" indent="-285750">
              <a:buFont typeface="Arial" panose="020B0604020202020204" pitchFamily="34" charset="0"/>
              <a:buChar char="•"/>
            </a:pPr>
            <a:r>
              <a:rPr lang="en-US" dirty="0"/>
              <a:t>Thinking broadly</a:t>
            </a:r>
          </a:p>
          <a:p>
            <a:pPr marL="285750" indent="-285750">
              <a:buFont typeface="Arial" panose="020B0604020202020204" pitchFamily="34" charset="0"/>
              <a:buChar char="•"/>
            </a:pPr>
            <a:r>
              <a:rPr lang="en-US" dirty="0"/>
              <a:t>Using what you have</a:t>
            </a:r>
            <a:endParaRPr lang="en-029" dirty="0"/>
          </a:p>
        </p:txBody>
      </p:sp>
      <p:sp>
        <p:nvSpPr>
          <p:cNvPr id="4" name="Slide Number Placeholder 3">
            <a:extLst>
              <a:ext uri="{FF2B5EF4-FFF2-40B4-BE49-F238E27FC236}">
                <a16:creationId xmlns:a16="http://schemas.microsoft.com/office/drawing/2014/main" id="{49A3712E-3A7F-D656-090C-81D8A5C1F367}"/>
              </a:ext>
            </a:extLst>
          </p:cNvPr>
          <p:cNvSpPr>
            <a:spLocks noGrp="1"/>
          </p:cNvSpPr>
          <p:nvPr>
            <p:ph type="sldNum" sz="quarter" idx="12"/>
          </p:nvPr>
        </p:nvSpPr>
        <p:spPr/>
        <p:txBody>
          <a:bodyPr/>
          <a:lstStyle/>
          <a:p>
            <a:fld id="{9CD8D479-8942-46E8-A226-A4E01F7A105C}" type="slidenum">
              <a:rPr lang="en-029" smtClean="0"/>
              <a:t>24</a:t>
            </a:fld>
            <a:endParaRPr lang="en-029"/>
          </a:p>
        </p:txBody>
      </p:sp>
      <p:sp>
        <p:nvSpPr>
          <p:cNvPr id="6" name="Footer Placeholder 5">
            <a:extLst>
              <a:ext uri="{FF2B5EF4-FFF2-40B4-BE49-F238E27FC236}">
                <a16:creationId xmlns:a16="http://schemas.microsoft.com/office/drawing/2014/main" id="{571C02D4-30CE-34C0-F241-7A00958A0301}"/>
              </a:ext>
            </a:extLst>
          </p:cNvPr>
          <p:cNvSpPr>
            <a:spLocks noGrp="1"/>
          </p:cNvSpPr>
          <p:nvPr>
            <p:ph type="ftr" sz="quarter" idx="11"/>
          </p:nvPr>
        </p:nvSpPr>
        <p:spPr/>
        <p:txBody>
          <a:bodyPr/>
          <a:lstStyle/>
          <a:p>
            <a:r>
              <a:rPr lang="en-US"/>
              <a:t>Add a footer</a:t>
            </a:r>
            <a:endParaRPr lang="en-US" dirty="0"/>
          </a:p>
        </p:txBody>
      </p:sp>
      <p:pic>
        <p:nvPicPr>
          <p:cNvPr id="11" name="Picture 10">
            <a:extLst>
              <a:ext uri="{FF2B5EF4-FFF2-40B4-BE49-F238E27FC236}">
                <a16:creationId xmlns:a16="http://schemas.microsoft.com/office/drawing/2014/main" id="{B07BD1ED-4426-62A3-A1E2-8A3BD934C68A}"/>
              </a:ext>
            </a:extLst>
          </p:cNvPr>
          <p:cNvPicPr>
            <a:picLocks noChangeAspect="1"/>
          </p:cNvPicPr>
          <p:nvPr/>
        </p:nvPicPr>
        <p:blipFill>
          <a:blip r:embed="rId2"/>
          <a:stretch>
            <a:fillRect/>
          </a:stretch>
        </p:blipFill>
        <p:spPr>
          <a:xfrm>
            <a:off x="304475" y="899340"/>
            <a:ext cx="6742277" cy="4887802"/>
          </a:xfrm>
          <a:prstGeom prst="rect">
            <a:avLst/>
          </a:prstGeom>
        </p:spPr>
      </p:pic>
    </p:spTree>
    <p:extLst>
      <p:ext uri="{BB962C8B-B14F-4D97-AF65-F5344CB8AC3E}">
        <p14:creationId xmlns:p14="http://schemas.microsoft.com/office/powerpoint/2010/main" val="20817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Things we need to consider</a:t>
            </a:r>
          </a:p>
        </p:txBody>
      </p:sp>
      <p:sp>
        <p:nvSpPr>
          <p:cNvPr id="3" name="Content Placeholder 2"/>
          <p:cNvSpPr>
            <a:spLocks noGrp="1"/>
          </p:cNvSpPr>
          <p:nvPr>
            <p:ph idx="1"/>
          </p:nvPr>
        </p:nvSpPr>
        <p:spPr/>
        <p:txBody>
          <a:bodyPr>
            <a:normAutofit/>
          </a:bodyPr>
          <a:lstStyle/>
          <a:p>
            <a:r>
              <a:rPr lang="en-US" dirty="0"/>
              <a:t>Evaluation of scenarios or generation of scenarios?</a:t>
            </a:r>
          </a:p>
          <a:p>
            <a:r>
              <a:rPr lang="en-US" dirty="0"/>
              <a:t>Geographic scale</a:t>
            </a:r>
          </a:p>
          <a:p>
            <a:r>
              <a:rPr lang="en-US" dirty="0"/>
              <a:t>Time scale</a:t>
            </a:r>
          </a:p>
          <a:p>
            <a:r>
              <a:rPr lang="en-US" dirty="0"/>
              <a:t>Focus</a:t>
            </a:r>
          </a:p>
          <a:p>
            <a:r>
              <a:rPr lang="en-US" dirty="0"/>
              <a:t>Domain - economic, social, environmental, technological</a:t>
            </a:r>
          </a:p>
          <a:p>
            <a:r>
              <a:rPr lang="en-US" dirty="0"/>
              <a:t>Who wants scenarios, for what and for whom?</a:t>
            </a:r>
          </a:p>
          <a:p>
            <a:pPr lvl="1"/>
            <a:r>
              <a:rPr lang="en-US" dirty="0"/>
              <a:t>Audiences and Users</a:t>
            </a:r>
          </a:p>
          <a:p>
            <a:r>
              <a:rPr lang="en-US" dirty="0"/>
              <a:t>How are we going to do the work – who should be involved</a:t>
            </a:r>
          </a:p>
          <a:p>
            <a:pPr lvl="1"/>
            <a:r>
              <a:rPr lang="en-US" dirty="0"/>
              <a:t>Expert-led</a:t>
            </a:r>
          </a:p>
          <a:p>
            <a:pPr lvl="1"/>
            <a:r>
              <a:rPr lang="en-US" dirty="0"/>
              <a:t>Stakeholder-led</a:t>
            </a:r>
          </a:p>
          <a:p>
            <a:pPr lvl="1"/>
            <a:r>
              <a:rPr lang="en-US" dirty="0"/>
              <a:t>Mix of expert and stakeholder involvement</a:t>
            </a:r>
          </a:p>
          <a:p>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029" smtClean="0"/>
              <a:t>25</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87753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Influences</a:t>
            </a:r>
            <a:endParaRPr lang="en-029" dirty="0"/>
          </a:p>
        </p:txBody>
      </p:sp>
      <p:sp>
        <p:nvSpPr>
          <p:cNvPr id="3" name="Content Placeholder 2"/>
          <p:cNvSpPr>
            <a:spLocks noGrp="1"/>
          </p:cNvSpPr>
          <p:nvPr>
            <p:ph idx="1"/>
          </p:nvPr>
        </p:nvSpPr>
        <p:spPr/>
        <p:txBody>
          <a:bodyPr/>
          <a:lstStyle/>
          <a:p>
            <a:pPr marL="0" indent="0">
              <a:buNone/>
            </a:pPr>
            <a:r>
              <a:rPr lang="en-US" dirty="0"/>
              <a:t>In thinking about Foresight Scenarios, we need to distinguish between:</a:t>
            </a:r>
          </a:p>
          <a:p>
            <a:r>
              <a:rPr lang="en-US" dirty="0"/>
              <a:t>Predictable variability and trends - normal variability around an average e.g. wet &amp; dry seasons</a:t>
            </a:r>
          </a:p>
          <a:p>
            <a:r>
              <a:rPr lang="en-US" dirty="0"/>
              <a:t>Unpredictable random events - can be anticipated and prepared for though timing is not known e.g. volcanic eruptions, droughts</a:t>
            </a:r>
          </a:p>
          <a:p>
            <a:r>
              <a:rPr lang="en-US" dirty="0"/>
              <a:t>Uncertain long-term phenomena, their dynamics not fully understood e.g. technological change, climate change, global/regional economic development</a:t>
            </a:r>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26</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138471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029" dirty="0"/>
              <a:t>When to use Foresight Scenario approaches </a:t>
            </a:r>
          </a:p>
        </p:txBody>
      </p:sp>
      <p:sp>
        <p:nvSpPr>
          <p:cNvPr id="9" name="Content Placeholder 8"/>
          <p:cNvSpPr>
            <a:spLocks noGrp="1"/>
          </p:cNvSpPr>
          <p:nvPr>
            <p:ph idx="1"/>
          </p:nvPr>
        </p:nvSpPr>
        <p:spPr/>
        <p:txBody>
          <a:bodyPr/>
          <a:lstStyle/>
          <a:p>
            <a:pPr marL="0" indent="0">
              <a:buNone/>
            </a:pPr>
            <a:r>
              <a:rPr lang="en-US" dirty="0"/>
              <a:t>There are six typical questions that you can ask to help identify whether scenario approaches or forecasting will be more effective:</a:t>
            </a:r>
          </a:p>
          <a:p>
            <a:r>
              <a:rPr lang="en-US" dirty="0"/>
              <a:t>Is the future uncertain and unpredictable, or certain and predictable?</a:t>
            </a:r>
          </a:p>
          <a:p>
            <a:r>
              <a:rPr lang="en-US" dirty="0"/>
              <a:t>Are one or multiple futures more likely?</a:t>
            </a:r>
          </a:p>
          <a:p>
            <a:r>
              <a:rPr lang="en-US" dirty="0"/>
              <a:t>Is the focus on qualitative or quantitative analysis?</a:t>
            </a:r>
          </a:p>
          <a:p>
            <a:r>
              <a:rPr lang="en-US" dirty="0"/>
              <a:t>Are we looking for an objective, fact-based discussion with stakeholders or a subjective, wider-ranging discussion?</a:t>
            </a:r>
          </a:p>
          <a:p>
            <a:r>
              <a:rPr lang="en-US" dirty="0"/>
              <a:t>Are we looking for a shorter-term or longer-term perspective on the future?</a:t>
            </a:r>
          </a:p>
          <a:p>
            <a:r>
              <a:rPr lang="en-US" dirty="0"/>
              <a:t>Can the analysis results be replicated on an ongoing basis, or are they a one-time representation of unique information?</a:t>
            </a:r>
          </a:p>
          <a:p>
            <a:endParaRPr lang="en-029" dirty="0"/>
          </a:p>
        </p:txBody>
      </p:sp>
      <p:sp>
        <p:nvSpPr>
          <p:cNvPr id="5" name="Slide Number Placeholder 4"/>
          <p:cNvSpPr>
            <a:spLocks noGrp="1"/>
          </p:cNvSpPr>
          <p:nvPr>
            <p:ph type="sldNum" sz="quarter" idx="12"/>
          </p:nvPr>
        </p:nvSpPr>
        <p:spPr/>
        <p:txBody>
          <a:bodyPr/>
          <a:lstStyle/>
          <a:p>
            <a:fld id="{9CD8D479-8942-46E8-A226-A4E01F7A105C}" type="slidenum">
              <a:rPr lang="en-029" smtClean="0"/>
              <a:t>27</a:t>
            </a:fld>
            <a:endParaRPr lang="en-029"/>
          </a:p>
        </p:txBody>
      </p:sp>
      <p:sp>
        <p:nvSpPr>
          <p:cNvPr id="7" name="Footer Placeholder 6"/>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18604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Characteristics of a good scenario and limitations of its use</a:t>
            </a:r>
            <a:endParaRPr lang="en-029" dirty="0"/>
          </a:p>
        </p:txBody>
      </p:sp>
      <p:sp>
        <p:nvSpPr>
          <p:cNvPr id="8" name="Content Placeholder 7"/>
          <p:cNvSpPr>
            <a:spLocks noGrp="1"/>
          </p:cNvSpPr>
          <p:nvPr>
            <p:ph sz="half" idx="1"/>
          </p:nvPr>
        </p:nvSpPr>
        <p:spPr/>
        <p:txBody>
          <a:bodyPr>
            <a:normAutofit/>
          </a:bodyPr>
          <a:lstStyle/>
          <a:p>
            <a:pPr marL="0" indent="0">
              <a:buNone/>
            </a:pPr>
            <a:r>
              <a:rPr lang="en-US" dirty="0"/>
              <a:t>Good scenarios:</a:t>
            </a:r>
          </a:p>
          <a:p>
            <a:r>
              <a:rPr lang="en-US" dirty="0"/>
              <a:t>Are based on analysis of change drivers</a:t>
            </a:r>
          </a:p>
          <a:p>
            <a:r>
              <a:rPr lang="en-US" dirty="0"/>
              <a:t>Enable critical uncertainties and predetermined elements to be distinguished</a:t>
            </a:r>
          </a:p>
          <a:p>
            <a:r>
              <a:rPr lang="en-US" dirty="0"/>
              <a:t>Are credible and compelling</a:t>
            </a:r>
          </a:p>
          <a:p>
            <a:r>
              <a:rPr lang="en-US" dirty="0"/>
              <a:t>Are internally logical and consistent.</a:t>
            </a:r>
          </a:p>
        </p:txBody>
      </p:sp>
      <p:sp>
        <p:nvSpPr>
          <p:cNvPr id="9" name="Content Placeholder 8"/>
          <p:cNvSpPr>
            <a:spLocks noGrp="1"/>
          </p:cNvSpPr>
          <p:nvPr>
            <p:ph sz="half" idx="2"/>
          </p:nvPr>
        </p:nvSpPr>
        <p:spPr/>
        <p:txBody>
          <a:bodyPr>
            <a:normAutofit/>
          </a:bodyPr>
          <a:lstStyle/>
          <a:p>
            <a:pPr marL="0" indent="0">
              <a:buNone/>
            </a:pPr>
            <a:r>
              <a:rPr lang="en-US" dirty="0"/>
              <a:t>Scenarios will not:</a:t>
            </a:r>
          </a:p>
          <a:p>
            <a:r>
              <a:rPr lang="en-US" dirty="0"/>
              <a:t>Make the decisions</a:t>
            </a:r>
          </a:p>
          <a:p>
            <a:r>
              <a:rPr lang="en-US" dirty="0"/>
              <a:t>Begin an unstoppable course of action</a:t>
            </a:r>
          </a:p>
          <a:p>
            <a:r>
              <a:rPr lang="en-US" dirty="0"/>
              <a:t>Ever be entirely right (although elements of each scenario could be)</a:t>
            </a:r>
          </a:p>
          <a:p>
            <a:r>
              <a:rPr lang="en-US" dirty="0"/>
              <a:t>Persuade everybody.</a:t>
            </a:r>
            <a:endParaRPr lang="en-029" dirty="0"/>
          </a:p>
          <a:p>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28</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49742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114EA76-8A85-78CA-4CDB-F640B6C5CA1F}"/>
              </a:ext>
            </a:extLst>
          </p:cNvPr>
          <p:cNvSpPr>
            <a:spLocks noGrp="1"/>
          </p:cNvSpPr>
          <p:nvPr>
            <p:ph type="title"/>
          </p:nvPr>
        </p:nvSpPr>
        <p:spPr/>
        <p:txBody>
          <a:bodyPr/>
          <a:lstStyle/>
          <a:p>
            <a:r>
              <a:rPr lang="en-US" dirty="0"/>
              <a:t>Types of Scenarios</a:t>
            </a:r>
            <a:endParaRPr lang="en-029" dirty="0"/>
          </a:p>
        </p:txBody>
      </p:sp>
      <p:sp>
        <p:nvSpPr>
          <p:cNvPr id="10" name="Text Placeholder 9">
            <a:extLst>
              <a:ext uri="{FF2B5EF4-FFF2-40B4-BE49-F238E27FC236}">
                <a16:creationId xmlns:a16="http://schemas.microsoft.com/office/drawing/2014/main" id="{CB91FC80-AC22-E027-1EFE-D496CD1160C8}"/>
              </a:ext>
            </a:extLst>
          </p:cNvPr>
          <p:cNvSpPr>
            <a:spLocks noGrp="1"/>
          </p:cNvSpPr>
          <p:nvPr>
            <p:ph type="body" idx="1"/>
          </p:nvPr>
        </p:nvSpPr>
        <p:spPr/>
        <p:txBody>
          <a:bodyPr/>
          <a:lstStyle/>
          <a:p>
            <a:endParaRPr lang="en-029"/>
          </a:p>
        </p:txBody>
      </p:sp>
      <p:sp>
        <p:nvSpPr>
          <p:cNvPr id="5" name="Slide Number Placeholder 4">
            <a:extLst>
              <a:ext uri="{FF2B5EF4-FFF2-40B4-BE49-F238E27FC236}">
                <a16:creationId xmlns:a16="http://schemas.microsoft.com/office/drawing/2014/main" id="{F59E6137-3FF7-673F-2FE1-B2337CF94140}"/>
              </a:ext>
            </a:extLst>
          </p:cNvPr>
          <p:cNvSpPr>
            <a:spLocks noGrp="1"/>
          </p:cNvSpPr>
          <p:nvPr>
            <p:ph type="sldNum" sz="quarter" idx="4294967295"/>
          </p:nvPr>
        </p:nvSpPr>
        <p:spPr>
          <a:xfrm>
            <a:off x="0" y="6629400"/>
            <a:ext cx="411163" cy="228600"/>
          </a:xfrm>
        </p:spPr>
        <p:txBody>
          <a:bodyPr/>
          <a:lstStyle/>
          <a:p>
            <a:fld id="{9CD8D479-8942-46E8-A226-A4E01F7A105C}" type="slidenum">
              <a:rPr lang="en-029" smtClean="0"/>
              <a:t>29</a:t>
            </a:fld>
            <a:endParaRPr lang="en-029"/>
          </a:p>
        </p:txBody>
      </p:sp>
      <p:sp>
        <p:nvSpPr>
          <p:cNvPr id="7" name="Footer Placeholder 6">
            <a:extLst>
              <a:ext uri="{FF2B5EF4-FFF2-40B4-BE49-F238E27FC236}">
                <a16:creationId xmlns:a16="http://schemas.microsoft.com/office/drawing/2014/main" id="{19CEEE67-349D-C22E-4DA4-81DBB7818559}"/>
              </a:ext>
            </a:extLst>
          </p:cNvPr>
          <p:cNvSpPr>
            <a:spLocks noGrp="1"/>
          </p:cNvSpPr>
          <p:nvPr>
            <p:ph type="ftr" sz="quarter" idx="4294967295"/>
          </p:nvPr>
        </p:nvSpPr>
        <p:spPr>
          <a:xfrm>
            <a:off x="3048000" y="6629400"/>
            <a:ext cx="9144000" cy="228600"/>
          </a:xfrm>
        </p:spPr>
        <p:txBody>
          <a:bodyPr/>
          <a:lstStyle/>
          <a:p>
            <a:r>
              <a:rPr lang="en-US"/>
              <a:t>Add a footer</a:t>
            </a:r>
            <a:endParaRPr lang="en-US" dirty="0"/>
          </a:p>
        </p:txBody>
      </p:sp>
    </p:spTree>
    <p:extLst>
      <p:ext uri="{BB962C8B-B14F-4D97-AF65-F5344CB8AC3E}">
        <p14:creationId xmlns:p14="http://schemas.microsoft.com/office/powerpoint/2010/main" val="189422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err="1"/>
              <a:t>Purpose</a:t>
            </a:r>
            <a:endParaRPr lang="en-US" b="1" dirty="0"/>
          </a:p>
        </p:txBody>
      </p:sp>
      <p:sp>
        <p:nvSpPr>
          <p:cNvPr id="3" name="Content Placeholder 2"/>
          <p:cNvSpPr>
            <a:spLocks noGrp="1"/>
          </p:cNvSpPr>
          <p:nvPr>
            <p:ph idx="1"/>
          </p:nvPr>
        </p:nvSpPr>
        <p:spPr/>
        <p:txBody>
          <a:bodyPr/>
          <a:lstStyle/>
          <a:p>
            <a:r>
              <a:rPr lang="en-US" dirty="0"/>
              <a:t>To provide you with an introduction to what scenarios are about</a:t>
            </a:r>
          </a:p>
          <a:p>
            <a:r>
              <a:rPr lang="en-US" dirty="0"/>
              <a:t>Understand some of the terminology </a:t>
            </a:r>
          </a:p>
          <a:p>
            <a:r>
              <a:rPr lang="en-US" dirty="0"/>
              <a:t>What they can and cannot do </a:t>
            </a:r>
          </a:p>
          <a:p>
            <a:r>
              <a:rPr lang="en-US" dirty="0"/>
              <a:t>Why you should consider using Foresight Scenarios</a:t>
            </a:r>
          </a:p>
        </p:txBody>
      </p:sp>
      <p:sp>
        <p:nvSpPr>
          <p:cNvPr id="4" name="Slide Number Placeholder 3"/>
          <p:cNvSpPr>
            <a:spLocks noGrp="1"/>
          </p:cNvSpPr>
          <p:nvPr>
            <p:ph type="sldNum" sz="quarter" idx="12"/>
          </p:nvPr>
        </p:nvSpPr>
        <p:spPr/>
        <p:txBody>
          <a:bodyPr/>
          <a:lstStyle/>
          <a:p>
            <a:fld id="{9CD8D479-8942-46E8-A226-A4E01F7A105C}" type="slidenum">
              <a:rPr lang="en-US" smtClean="0"/>
              <a:t>3</a:t>
            </a:fld>
            <a:endParaRPr lang="en-US"/>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So what types of future are there?</a:t>
            </a:r>
          </a:p>
        </p:txBody>
      </p:sp>
      <p:sp>
        <p:nvSpPr>
          <p:cNvPr id="3" name="Content Placeholder 2"/>
          <p:cNvSpPr>
            <a:spLocks noGrp="1"/>
          </p:cNvSpPr>
          <p:nvPr>
            <p:ph idx="1"/>
          </p:nvPr>
        </p:nvSpPr>
        <p:spPr/>
        <p:txBody>
          <a:bodyPr/>
          <a:lstStyle/>
          <a:p>
            <a:endParaRPr lang="en-029"/>
          </a:p>
        </p:txBody>
      </p:sp>
      <p:sp>
        <p:nvSpPr>
          <p:cNvPr id="4" name="Slide Number Placeholder 3"/>
          <p:cNvSpPr>
            <a:spLocks noGrp="1"/>
          </p:cNvSpPr>
          <p:nvPr>
            <p:ph type="sldNum" sz="quarter" idx="12"/>
          </p:nvPr>
        </p:nvSpPr>
        <p:spPr/>
        <p:txBody>
          <a:bodyPr/>
          <a:lstStyle/>
          <a:p>
            <a:fld id="{9CD8D479-8942-46E8-A226-A4E01F7A105C}" type="slidenum">
              <a:rPr lang="en-029" smtClean="0"/>
              <a:t>30</a:t>
            </a:fld>
            <a:endParaRPr lang="en-029"/>
          </a:p>
        </p:txBody>
      </p:sp>
    </p:spTree>
    <p:extLst>
      <p:ext uri="{BB962C8B-B14F-4D97-AF65-F5344CB8AC3E}">
        <p14:creationId xmlns:p14="http://schemas.microsoft.com/office/powerpoint/2010/main" val="125696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taxonomy of potential alternative futures</a:t>
            </a:r>
            <a:endParaRPr lang="en-029" dirty="0"/>
          </a:p>
        </p:txBody>
      </p:sp>
      <p:sp>
        <p:nvSpPr>
          <p:cNvPr id="3" name="Content Placeholder 2"/>
          <p:cNvSpPr>
            <a:spLocks noGrp="1"/>
          </p:cNvSpPr>
          <p:nvPr>
            <p:ph idx="1"/>
          </p:nvPr>
        </p:nvSpPr>
        <p:spPr>
          <a:xfrm>
            <a:off x="1410027" y="1542405"/>
            <a:ext cx="9371948" cy="4620682"/>
          </a:xfrm>
        </p:spPr>
        <p:txBody>
          <a:bodyPr/>
          <a:lstStyle/>
          <a:p>
            <a:pPr marL="0" indent="0">
              <a:buNone/>
            </a:pPr>
            <a:r>
              <a:rPr lang="en-029" dirty="0"/>
              <a:t>It can be useful to consider four </a:t>
            </a:r>
            <a:r>
              <a:rPr lang="en-US" dirty="0"/>
              <a:t>classes of potential alternative futures:</a:t>
            </a:r>
          </a:p>
          <a:p>
            <a:pPr marL="457200" indent="-457200">
              <a:buFont typeface="+mj-lt"/>
              <a:buAutoNum type="arabicPeriod"/>
            </a:pPr>
            <a:r>
              <a:rPr lang="en-US" dirty="0"/>
              <a:t>Possible</a:t>
            </a:r>
          </a:p>
          <a:p>
            <a:pPr marL="457200" indent="-457200">
              <a:buFont typeface="+mj-lt"/>
              <a:buAutoNum type="arabicPeriod"/>
            </a:pPr>
            <a:r>
              <a:rPr lang="en-US" dirty="0"/>
              <a:t>Plausible</a:t>
            </a:r>
          </a:p>
          <a:p>
            <a:pPr marL="457200" indent="-457200">
              <a:buFont typeface="+mj-lt"/>
              <a:buAutoNum type="arabicPeriod"/>
            </a:pPr>
            <a:r>
              <a:rPr lang="en-US" dirty="0"/>
              <a:t>Probable</a:t>
            </a:r>
          </a:p>
          <a:p>
            <a:pPr marL="457200" indent="-457200">
              <a:buFont typeface="+mj-lt"/>
              <a:buAutoNum type="arabicPeriod"/>
            </a:pPr>
            <a:r>
              <a:rPr lang="en-US" dirty="0"/>
              <a:t>Preferable </a:t>
            </a:r>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31</a:t>
            </a:fld>
            <a:endParaRPr lang="en-029"/>
          </a:p>
        </p:txBody>
      </p:sp>
      <p:pic>
        <p:nvPicPr>
          <p:cNvPr id="7" name="Picture 6"/>
          <p:cNvPicPr>
            <a:picLocks noChangeAspect="1"/>
          </p:cNvPicPr>
          <p:nvPr/>
        </p:nvPicPr>
        <p:blipFill>
          <a:blip r:embed="rId2"/>
          <a:stretch>
            <a:fillRect/>
          </a:stretch>
        </p:blipFill>
        <p:spPr>
          <a:xfrm>
            <a:off x="3892992" y="1973179"/>
            <a:ext cx="7483939" cy="3304495"/>
          </a:xfrm>
          <a:prstGeom prst="rect">
            <a:avLst/>
          </a:prstGeom>
        </p:spPr>
      </p:pic>
      <p:sp>
        <p:nvSpPr>
          <p:cNvPr id="8" name="Rectangle 7"/>
          <p:cNvSpPr/>
          <p:nvPr/>
        </p:nvSpPr>
        <p:spPr>
          <a:xfrm>
            <a:off x="4878980" y="5374655"/>
            <a:ext cx="4741811" cy="369332"/>
          </a:xfrm>
          <a:prstGeom prst="rect">
            <a:avLst/>
          </a:prstGeom>
        </p:spPr>
        <p:txBody>
          <a:bodyPr wrap="none">
            <a:spAutoFit/>
          </a:bodyPr>
          <a:lstStyle/>
          <a:p>
            <a:r>
              <a:rPr lang="en-US" dirty="0"/>
              <a:t>(Source: adapted from Hancock &amp; </a:t>
            </a:r>
            <a:r>
              <a:rPr lang="en-US" dirty="0" err="1"/>
              <a:t>Bezold</a:t>
            </a:r>
            <a:r>
              <a:rPr lang="en-US" dirty="0"/>
              <a:t> 1994).</a:t>
            </a:r>
            <a:endParaRPr lang="en-029" dirty="0"/>
          </a:p>
        </p:txBody>
      </p:sp>
      <p:sp>
        <p:nvSpPr>
          <p:cNvPr id="9" name="TextBox 8"/>
          <p:cNvSpPr txBox="1"/>
          <p:nvPr/>
        </p:nvSpPr>
        <p:spPr>
          <a:xfrm>
            <a:off x="1410026" y="5657272"/>
            <a:ext cx="5574411" cy="646331"/>
          </a:xfrm>
          <a:prstGeom prst="rect">
            <a:avLst/>
          </a:prstGeom>
          <a:noFill/>
        </p:spPr>
        <p:txBody>
          <a:bodyPr wrap="none" rtlCol="0">
            <a:spAutoFit/>
          </a:bodyPr>
          <a:lstStyle/>
          <a:p>
            <a:r>
              <a:rPr lang="en-029" dirty="0"/>
              <a:t>(Adapted from J. </a:t>
            </a:r>
            <a:r>
              <a:rPr lang="en-029" dirty="0" err="1"/>
              <a:t>Voros</a:t>
            </a:r>
            <a:r>
              <a:rPr lang="en-029" dirty="0"/>
              <a:t>, 2001)</a:t>
            </a:r>
          </a:p>
          <a:p>
            <a:r>
              <a:rPr lang="en-029" dirty="0"/>
              <a:t>https://thevoroscope.com/publications/foresight-primer/</a:t>
            </a:r>
          </a:p>
        </p:txBody>
      </p:sp>
    </p:spTree>
    <p:extLst>
      <p:ext uri="{BB962C8B-B14F-4D97-AF65-F5344CB8AC3E}">
        <p14:creationId xmlns:p14="http://schemas.microsoft.com/office/powerpoint/2010/main" val="318563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Possible futures</a:t>
            </a:r>
          </a:p>
        </p:txBody>
      </p:sp>
      <p:sp>
        <p:nvSpPr>
          <p:cNvPr id="3" name="Content Placeholder 2"/>
          <p:cNvSpPr>
            <a:spLocks noGrp="1"/>
          </p:cNvSpPr>
          <p:nvPr>
            <p:ph idx="1"/>
          </p:nvPr>
        </p:nvSpPr>
        <p:spPr/>
        <p:txBody>
          <a:bodyPr/>
          <a:lstStyle/>
          <a:p>
            <a:r>
              <a:rPr lang="en-029" dirty="0"/>
              <a:t>Includes all the kinds of futures we can possibly imagine – those which ‘</a:t>
            </a:r>
            <a:r>
              <a:rPr lang="en-029" i="1" dirty="0"/>
              <a:t>might</a:t>
            </a:r>
            <a:r>
              <a:rPr lang="en-029" dirty="0"/>
              <a:t> happen’ – no matter how far-fetched, unlikely or ‘way out’. They might, as a result, involve knowledge which we do not yet possess (the ‘warp drive’ of </a:t>
            </a:r>
            <a:r>
              <a:rPr lang="en-029" i="1" dirty="0"/>
              <a:t>Star Trek</a:t>
            </a:r>
            <a:r>
              <a:rPr lang="en-029" dirty="0"/>
              <a:t> is a good example), or might also involve transgressions of currently-accepted physical laws or principles. </a:t>
            </a:r>
          </a:p>
          <a:p>
            <a:r>
              <a:rPr lang="en-029" dirty="0"/>
              <a:t>Can be characterised as being reliant on the existence of some </a:t>
            </a:r>
            <a:r>
              <a:rPr lang="en-029" i="1" dirty="0"/>
              <a:t>future knowledge</a:t>
            </a:r>
            <a:r>
              <a:rPr lang="en-029" dirty="0"/>
              <a:t> that we do not yet possess,  for it to come about.</a:t>
            </a:r>
          </a:p>
        </p:txBody>
      </p:sp>
      <p:sp>
        <p:nvSpPr>
          <p:cNvPr id="4" name="Slide Number Placeholder 3"/>
          <p:cNvSpPr>
            <a:spLocks noGrp="1"/>
          </p:cNvSpPr>
          <p:nvPr>
            <p:ph type="sldNum" sz="quarter" idx="12"/>
          </p:nvPr>
        </p:nvSpPr>
        <p:spPr/>
        <p:txBody>
          <a:bodyPr/>
          <a:lstStyle/>
          <a:p>
            <a:fld id="{9CD8D479-8942-46E8-A226-A4E01F7A105C}" type="slidenum">
              <a:rPr lang="en-029" smtClean="0"/>
              <a:t>32</a:t>
            </a:fld>
            <a:endParaRPr lang="en-029"/>
          </a:p>
        </p:txBody>
      </p:sp>
    </p:spTree>
    <p:extLst>
      <p:ext uri="{BB962C8B-B14F-4D97-AF65-F5344CB8AC3E}">
        <p14:creationId xmlns:p14="http://schemas.microsoft.com/office/powerpoint/2010/main" val="42242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Plausible futures</a:t>
            </a:r>
          </a:p>
        </p:txBody>
      </p:sp>
      <p:sp>
        <p:nvSpPr>
          <p:cNvPr id="3" name="Content Placeholder 2"/>
          <p:cNvSpPr>
            <a:spLocks noGrp="1"/>
          </p:cNvSpPr>
          <p:nvPr>
            <p:ph idx="1"/>
          </p:nvPr>
        </p:nvSpPr>
        <p:spPr/>
        <p:txBody>
          <a:bodyPr/>
          <a:lstStyle/>
          <a:p>
            <a:r>
              <a:rPr lang="en-US" dirty="0"/>
              <a:t>Futures which ‘</a:t>
            </a:r>
            <a:r>
              <a:rPr lang="en-US" i="1" dirty="0"/>
              <a:t>could’</a:t>
            </a:r>
            <a:r>
              <a:rPr lang="en-US" dirty="0"/>
              <a:t> happen according to our </a:t>
            </a:r>
            <a:r>
              <a:rPr lang="en-US" i="1" dirty="0"/>
              <a:t>current</a:t>
            </a:r>
            <a:r>
              <a:rPr lang="en-US" dirty="0"/>
              <a:t> knowledge of how things work. </a:t>
            </a:r>
          </a:p>
          <a:p>
            <a:r>
              <a:rPr lang="en-US" dirty="0"/>
              <a:t>Based on our current understanding of physical laws, processes, causation, systems of human interaction, etc.  They are a smaller subset of futures than the Possible.</a:t>
            </a:r>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33</a:t>
            </a:fld>
            <a:endParaRPr lang="en-029"/>
          </a:p>
        </p:txBody>
      </p:sp>
    </p:spTree>
    <p:extLst>
      <p:ext uri="{BB962C8B-B14F-4D97-AF65-F5344CB8AC3E}">
        <p14:creationId xmlns:p14="http://schemas.microsoft.com/office/powerpoint/2010/main" val="322704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Probable futures</a:t>
            </a:r>
          </a:p>
        </p:txBody>
      </p:sp>
      <p:sp>
        <p:nvSpPr>
          <p:cNvPr id="3" name="Content Placeholder 2"/>
          <p:cNvSpPr>
            <a:spLocks noGrp="1"/>
          </p:cNvSpPr>
          <p:nvPr>
            <p:ph idx="1"/>
          </p:nvPr>
        </p:nvSpPr>
        <p:spPr/>
        <p:txBody>
          <a:bodyPr/>
          <a:lstStyle/>
          <a:p>
            <a:r>
              <a:rPr lang="en-US" dirty="0"/>
              <a:t>Futures which are considered ‘likely to happen’, and stem in part from the continuance of </a:t>
            </a:r>
            <a:r>
              <a:rPr lang="en-US" i="1" dirty="0"/>
              <a:t>current trends</a:t>
            </a:r>
            <a:r>
              <a:rPr lang="en-US" dirty="0"/>
              <a:t>. </a:t>
            </a:r>
          </a:p>
          <a:p>
            <a:r>
              <a:rPr lang="en-US" dirty="0"/>
              <a:t>Some probable futures are considered more likely than others; the one considered most likely is often called ‘business-as-usual’. It is a simple linear extension of the present. </a:t>
            </a:r>
          </a:p>
          <a:p>
            <a:r>
              <a:rPr lang="en-US" dirty="0"/>
              <a:t>However, trends are not necessarily continuous over long periods of time, and discontinuities in the trends may occur. Some trends may fade out suddenly, while new ones may emerge unexpectedly. </a:t>
            </a:r>
          </a:p>
          <a:p>
            <a:r>
              <a:rPr lang="en-US" dirty="0"/>
              <a:t>Just using trends gives rise to a </a:t>
            </a:r>
            <a:r>
              <a:rPr lang="en-US" i="1" dirty="0"/>
              <a:t>much smaller</a:t>
            </a:r>
            <a:r>
              <a:rPr lang="en-US" dirty="0"/>
              <a:t> class of futures than the previous two</a:t>
            </a:r>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34</a:t>
            </a:fld>
            <a:endParaRPr lang="en-029"/>
          </a:p>
        </p:txBody>
      </p:sp>
    </p:spTree>
    <p:extLst>
      <p:ext uri="{BB962C8B-B14F-4D97-AF65-F5344CB8AC3E}">
        <p14:creationId xmlns:p14="http://schemas.microsoft.com/office/powerpoint/2010/main" val="62739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Preferred futures</a:t>
            </a:r>
          </a:p>
        </p:txBody>
      </p:sp>
      <p:sp>
        <p:nvSpPr>
          <p:cNvPr id="3" name="Content Placeholder 2"/>
          <p:cNvSpPr>
            <a:spLocks noGrp="1"/>
          </p:cNvSpPr>
          <p:nvPr>
            <p:ph idx="1"/>
          </p:nvPr>
        </p:nvSpPr>
        <p:spPr/>
        <p:txBody>
          <a:bodyPr/>
          <a:lstStyle/>
          <a:p>
            <a:r>
              <a:rPr lang="en-US" dirty="0"/>
              <a:t>Preferred futures are concerned with what we ‘want to’ happen; in other words, these futures are largely </a:t>
            </a:r>
            <a:r>
              <a:rPr lang="en-US" i="1" dirty="0"/>
              <a:t>emotional</a:t>
            </a:r>
            <a:r>
              <a:rPr lang="en-US" dirty="0"/>
              <a:t> rather than cognitive. </a:t>
            </a:r>
          </a:p>
          <a:p>
            <a:r>
              <a:rPr lang="en-US" dirty="0"/>
              <a:t>Based on </a:t>
            </a:r>
            <a:r>
              <a:rPr lang="en-US" i="1" dirty="0"/>
              <a:t>value judgements and</a:t>
            </a:r>
            <a:r>
              <a:rPr lang="en-US" dirty="0"/>
              <a:t> are more subjective than the previous three classes. </a:t>
            </a:r>
          </a:p>
          <a:p>
            <a:r>
              <a:rPr lang="en-US" dirty="0"/>
              <a:t>Because values differ so markedly between people, this class of futures is quite varied. </a:t>
            </a:r>
          </a:p>
          <a:p>
            <a:r>
              <a:rPr lang="en-US" dirty="0"/>
              <a:t>Preferable (or </a:t>
            </a:r>
            <a:r>
              <a:rPr lang="en-US" i="1" dirty="0"/>
              <a:t>preferred</a:t>
            </a:r>
            <a:r>
              <a:rPr lang="en-US" dirty="0"/>
              <a:t>) futures can be in any of the previous three classes</a:t>
            </a:r>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35</a:t>
            </a:fld>
            <a:endParaRPr lang="en-029"/>
          </a:p>
        </p:txBody>
      </p:sp>
      <p:pic>
        <p:nvPicPr>
          <p:cNvPr id="8" name="Picture 7"/>
          <p:cNvPicPr>
            <a:picLocks noChangeAspect="1"/>
          </p:cNvPicPr>
          <p:nvPr/>
        </p:nvPicPr>
        <p:blipFill>
          <a:blip r:embed="rId2"/>
          <a:stretch>
            <a:fillRect/>
          </a:stretch>
        </p:blipFill>
        <p:spPr>
          <a:xfrm>
            <a:off x="3487000" y="4272100"/>
            <a:ext cx="5218000" cy="2400843"/>
          </a:xfrm>
          <a:prstGeom prst="rect">
            <a:avLst/>
          </a:prstGeom>
        </p:spPr>
      </p:pic>
    </p:spTree>
    <p:extLst>
      <p:ext uri="{BB962C8B-B14F-4D97-AF65-F5344CB8AC3E}">
        <p14:creationId xmlns:p14="http://schemas.microsoft.com/office/powerpoint/2010/main" val="344635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Approaches to Scenario Building</a:t>
            </a:r>
          </a:p>
        </p:txBody>
      </p:sp>
      <p:sp>
        <p:nvSpPr>
          <p:cNvPr id="3" name="Content Placeholder 2"/>
          <p:cNvSpPr>
            <a:spLocks noGrp="1"/>
          </p:cNvSpPr>
          <p:nvPr>
            <p:ph idx="1"/>
          </p:nvPr>
        </p:nvSpPr>
        <p:spPr/>
        <p:txBody>
          <a:bodyPr>
            <a:normAutofit/>
          </a:bodyPr>
          <a:lstStyle/>
          <a:p>
            <a:r>
              <a:rPr lang="en-US" dirty="0"/>
              <a:t>The choice of the type of approach depends on the PURPOSE as well as the scope and scale of analysis.  </a:t>
            </a:r>
          </a:p>
          <a:p>
            <a:r>
              <a:rPr lang="en-US" dirty="0"/>
              <a:t>There are two main approaches used to identify relevant drivers and to construct the scenarios:</a:t>
            </a:r>
          </a:p>
          <a:p>
            <a:pPr lvl="1"/>
            <a:r>
              <a:rPr lang="en-US" dirty="0"/>
              <a:t>Expert-based</a:t>
            </a:r>
          </a:p>
          <a:p>
            <a:pPr lvl="1"/>
            <a:r>
              <a:rPr lang="en-US" dirty="0"/>
              <a:t>Participatory-based</a:t>
            </a:r>
          </a:p>
          <a:p>
            <a:r>
              <a:rPr lang="en-US" dirty="0"/>
              <a:t>Based on the scenario assumptions, different types of tools may be used to quantify the drivers and their impacts</a:t>
            </a:r>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36</a:t>
            </a:fld>
            <a:endParaRPr lang="en-029"/>
          </a:p>
        </p:txBody>
      </p:sp>
    </p:spTree>
    <p:extLst>
      <p:ext uri="{BB962C8B-B14F-4D97-AF65-F5344CB8AC3E}">
        <p14:creationId xmlns:p14="http://schemas.microsoft.com/office/powerpoint/2010/main" val="26082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Expert-based Approaches</a:t>
            </a:r>
          </a:p>
        </p:txBody>
      </p:sp>
      <p:sp>
        <p:nvSpPr>
          <p:cNvPr id="3" name="Content Placeholder 2"/>
          <p:cNvSpPr>
            <a:spLocks noGrp="1"/>
          </p:cNvSpPr>
          <p:nvPr>
            <p:ph idx="1"/>
          </p:nvPr>
        </p:nvSpPr>
        <p:spPr/>
        <p:txBody>
          <a:bodyPr>
            <a:normAutofit/>
          </a:bodyPr>
          <a:lstStyle/>
          <a:p>
            <a:r>
              <a:rPr lang="en-US" dirty="0"/>
              <a:t>All scenario construction implicitly involves some degree of expert opinion</a:t>
            </a:r>
          </a:p>
          <a:p>
            <a:r>
              <a:rPr lang="en-US" dirty="0"/>
              <a:t>Formal expert-based scenario development entails identifying and eliciting information from multiple experts, either individually or in a group</a:t>
            </a:r>
          </a:p>
          <a:p>
            <a:r>
              <a:rPr lang="en-US" dirty="0"/>
              <a:t>Expert-based approaches are particularly valuable for translating a perceptual model (i.e. qualitative understanding) into a formal model (i.e. mathematical representation)</a:t>
            </a:r>
          </a:p>
          <a:p>
            <a:r>
              <a:rPr lang="en-US" dirty="0"/>
              <a:t>Limitations include:</a:t>
            </a:r>
          </a:p>
          <a:p>
            <a:pPr lvl="1"/>
            <a:r>
              <a:rPr lang="en-US" dirty="0"/>
              <a:t>Subjective choices and value laden assumptions related to disciplinary backgrounds</a:t>
            </a:r>
          </a:p>
          <a:p>
            <a:pPr lvl="1"/>
            <a:r>
              <a:rPr lang="en-US" dirty="0"/>
              <a:t>Susceptible to scientific uncertainties</a:t>
            </a:r>
          </a:p>
          <a:p>
            <a:r>
              <a:rPr lang="en-US" dirty="0"/>
              <a:t>Experts can also be stakeholders</a:t>
            </a:r>
          </a:p>
          <a:p>
            <a:endParaRPr lang="en-US" dirty="0"/>
          </a:p>
          <a:p>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37</a:t>
            </a:fld>
            <a:endParaRPr lang="en-029"/>
          </a:p>
        </p:txBody>
      </p:sp>
    </p:spTree>
    <p:extLst>
      <p:ext uri="{BB962C8B-B14F-4D97-AF65-F5344CB8AC3E}">
        <p14:creationId xmlns:p14="http://schemas.microsoft.com/office/powerpoint/2010/main" val="133067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Participatory approaches</a:t>
            </a:r>
          </a:p>
        </p:txBody>
      </p:sp>
      <p:sp>
        <p:nvSpPr>
          <p:cNvPr id="3" name="Content Placeholder 2"/>
          <p:cNvSpPr>
            <a:spLocks noGrp="1"/>
          </p:cNvSpPr>
          <p:nvPr>
            <p:ph idx="1"/>
          </p:nvPr>
        </p:nvSpPr>
        <p:spPr/>
        <p:txBody>
          <a:bodyPr/>
          <a:lstStyle/>
          <a:p>
            <a:r>
              <a:rPr lang="en-US" dirty="0"/>
              <a:t>Participatory approaches to scenario development consist of involving a larger group of stakeholders through workshops or other formal meetings to share ideas and ultimately develop scenarios based on their collective </a:t>
            </a:r>
            <a:r>
              <a:rPr lang="en-029" dirty="0"/>
              <a:t>knowledge</a:t>
            </a:r>
          </a:p>
          <a:p>
            <a:r>
              <a:rPr lang="en-US" dirty="0"/>
              <a:t>Benefits from </a:t>
            </a:r>
            <a:r>
              <a:rPr lang="en-029" dirty="0"/>
              <a:t>mobilising</a:t>
            </a:r>
            <a:r>
              <a:rPr lang="en-US" dirty="0"/>
              <a:t> local and indigenous expertise, as well as enabling participation and better informing local stakeholders</a:t>
            </a:r>
          </a:p>
          <a:p>
            <a:r>
              <a:rPr lang="en-029" dirty="0"/>
              <a:t>Challenges </a:t>
            </a:r>
            <a:r>
              <a:rPr lang="en-US" dirty="0"/>
              <a:t>include the limited understanding of relevant issues – in particular the influence of external factors  and inter-scale interactions</a:t>
            </a:r>
          </a:p>
          <a:p>
            <a:r>
              <a:rPr lang="en-US" dirty="0"/>
              <a:t>Difficulty in translating qualitative data </a:t>
            </a:r>
            <a:r>
              <a:rPr lang="en-029" dirty="0"/>
              <a:t>into quantitative inputs</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029" smtClean="0"/>
              <a:t>38</a:t>
            </a:fld>
            <a:endParaRPr lang="en-029"/>
          </a:p>
        </p:txBody>
      </p:sp>
    </p:spTree>
    <p:extLst>
      <p:ext uri="{BB962C8B-B14F-4D97-AF65-F5344CB8AC3E}">
        <p14:creationId xmlns:p14="http://schemas.microsoft.com/office/powerpoint/2010/main" val="79261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Types of scenario</a:t>
            </a:r>
          </a:p>
        </p:txBody>
      </p:sp>
      <p:sp>
        <p:nvSpPr>
          <p:cNvPr id="3" name="Content Placeholder 2"/>
          <p:cNvSpPr>
            <a:spLocks noGrp="1"/>
          </p:cNvSpPr>
          <p:nvPr>
            <p:ph idx="1"/>
          </p:nvPr>
        </p:nvSpPr>
        <p:spPr>
          <a:xfrm>
            <a:off x="1410027" y="1566001"/>
            <a:ext cx="5126844" cy="4620682"/>
          </a:xfrm>
        </p:spPr>
        <p:txBody>
          <a:bodyPr>
            <a:normAutofit fontScale="92500" lnSpcReduction="20000"/>
          </a:bodyPr>
          <a:lstStyle/>
          <a:p>
            <a:pPr marL="0" indent="0">
              <a:buNone/>
            </a:pPr>
            <a:r>
              <a:rPr lang="en-029" dirty="0"/>
              <a:t>Scenarios may be thought of as fitting into one of four types, depending on how they are to be used in decision-making:</a:t>
            </a:r>
          </a:p>
          <a:p>
            <a:r>
              <a:rPr lang="en-029" dirty="0"/>
              <a:t>Exploratory scenarios</a:t>
            </a:r>
          </a:p>
          <a:p>
            <a:r>
              <a:rPr lang="en-029" dirty="0"/>
              <a:t>Target seeking (back-casting)</a:t>
            </a:r>
          </a:p>
          <a:p>
            <a:r>
              <a:rPr lang="en-029" dirty="0"/>
              <a:t>Ex Ante scenarios (policy screening scenarios)</a:t>
            </a:r>
          </a:p>
          <a:p>
            <a:r>
              <a:rPr lang="en-029" dirty="0"/>
              <a:t>Ex Post scenarios (retrospective policy assessment)</a:t>
            </a:r>
          </a:p>
          <a:p>
            <a:endParaRPr lang="en-029" dirty="0"/>
          </a:p>
          <a:p>
            <a:pPr marL="0" indent="0" algn="just">
              <a:buNone/>
            </a:pPr>
            <a:r>
              <a:rPr lang="en-US" dirty="0"/>
              <a:t>Scenario construction is a valuable </a:t>
            </a:r>
            <a:r>
              <a:rPr lang="en-029" dirty="0"/>
              <a:t>endeavour</a:t>
            </a:r>
            <a:r>
              <a:rPr lang="en-US" dirty="0"/>
              <a:t> when attempting to construct possible futures in the context of uncertainties, particularly when ecological outcomes are highly contingent on indirect drivers such as economic growth and demography.</a:t>
            </a:r>
            <a:r>
              <a:rPr lang="en-029" dirty="0"/>
              <a:t> </a:t>
            </a:r>
          </a:p>
        </p:txBody>
      </p:sp>
      <p:sp>
        <p:nvSpPr>
          <p:cNvPr id="4" name="Slide Number Placeholder 3"/>
          <p:cNvSpPr>
            <a:spLocks noGrp="1"/>
          </p:cNvSpPr>
          <p:nvPr>
            <p:ph type="sldNum" sz="quarter" idx="12"/>
          </p:nvPr>
        </p:nvSpPr>
        <p:spPr/>
        <p:txBody>
          <a:bodyPr/>
          <a:lstStyle/>
          <a:p>
            <a:fld id="{9CD8D479-8942-46E8-A226-A4E01F7A105C}" type="slidenum">
              <a:rPr lang="en-029" smtClean="0"/>
              <a:t>39</a:t>
            </a:fld>
            <a:endParaRPr lang="en-029"/>
          </a:p>
        </p:txBody>
      </p:sp>
      <p:pic>
        <p:nvPicPr>
          <p:cNvPr id="6" name="Picture 5"/>
          <p:cNvPicPr>
            <a:picLocks noChangeAspect="1"/>
          </p:cNvPicPr>
          <p:nvPr/>
        </p:nvPicPr>
        <p:blipFill>
          <a:blip r:embed="rId2"/>
          <a:stretch>
            <a:fillRect/>
          </a:stretch>
        </p:blipFill>
        <p:spPr>
          <a:xfrm>
            <a:off x="6618292" y="1566001"/>
            <a:ext cx="5465071" cy="3969240"/>
          </a:xfrm>
          <a:prstGeom prst="rect">
            <a:avLst/>
          </a:prstGeom>
        </p:spPr>
      </p:pic>
      <p:pic>
        <p:nvPicPr>
          <p:cNvPr id="8" name="Picture 7"/>
          <p:cNvPicPr>
            <a:picLocks noChangeAspect="1"/>
          </p:cNvPicPr>
          <p:nvPr/>
        </p:nvPicPr>
        <p:blipFill>
          <a:blip r:embed="rId3"/>
          <a:stretch>
            <a:fillRect/>
          </a:stretch>
        </p:blipFill>
        <p:spPr>
          <a:xfrm>
            <a:off x="6656614" y="5641589"/>
            <a:ext cx="5312229" cy="715668"/>
          </a:xfrm>
          <a:prstGeom prst="rect">
            <a:avLst/>
          </a:prstGeom>
        </p:spPr>
      </p:pic>
    </p:spTree>
    <p:extLst>
      <p:ext uri="{BB962C8B-B14F-4D97-AF65-F5344CB8AC3E}">
        <p14:creationId xmlns:p14="http://schemas.microsoft.com/office/powerpoint/2010/main" val="388129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029" dirty="0"/>
              <a:t>First some history</a:t>
            </a:r>
          </a:p>
        </p:txBody>
      </p:sp>
      <p:sp>
        <p:nvSpPr>
          <p:cNvPr id="8" name="Text Placeholder 7"/>
          <p:cNvSpPr>
            <a:spLocks noGrp="1"/>
          </p:cNvSpPr>
          <p:nvPr>
            <p:ph type="body" idx="1"/>
          </p:nvPr>
        </p:nvSpPr>
        <p:spPr/>
        <p:txBody>
          <a:bodyPr/>
          <a:lstStyle/>
          <a:p>
            <a:endParaRPr lang="en-029"/>
          </a:p>
        </p:txBody>
      </p:sp>
      <p:sp>
        <p:nvSpPr>
          <p:cNvPr id="4" name="Slide Number Placeholder 3"/>
          <p:cNvSpPr>
            <a:spLocks noGrp="1"/>
          </p:cNvSpPr>
          <p:nvPr>
            <p:ph type="sldNum" sz="quarter" idx="4294967295"/>
          </p:nvPr>
        </p:nvSpPr>
        <p:spPr>
          <a:xfrm>
            <a:off x="0" y="6629400"/>
            <a:ext cx="411163" cy="228600"/>
          </a:xfrm>
        </p:spPr>
        <p:txBody>
          <a:bodyPr/>
          <a:lstStyle/>
          <a:p>
            <a:fld id="{9CD8D479-8942-46E8-A226-A4E01F7A105C}" type="slidenum">
              <a:rPr lang="en-029" smtClean="0"/>
              <a:t>4</a:t>
            </a:fld>
            <a:endParaRPr lang="en-029"/>
          </a:p>
        </p:txBody>
      </p:sp>
      <p:sp>
        <p:nvSpPr>
          <p:cNvPr id="6" name="Footer Placeholder 5"/>
          <p:cNvSpPr>
            <a:spLocks noGrp="1"/>
          </p:cNvSpPr>
          <p:nvPr>
            <p:ph type="ftr" sz="quarter" idx="4294967295"/>
          </p:nvPr>
        </p:nvSpPr>
        <p:spPr>
          <a:xfrm>
            <a:off x="3048000" y="6629400"/>
            <a:ext cx="9144000" cy="228600"/>
          </a:xfrm>
        </p:spPr>
        <p:txBody>
          <a:bodyPr/>
          <a:lstStyle/>
          <a:p>
            <a:r>
              <a:rPr lang="en-US"/>
              <a:t>Add a footer</a:t>
            </a:r>
            <a:endParaRPr lang="en-US" dirty="0"/>
          </a:p>
        </p:txBody>
      </p:sp>
    </p:spTree>
    <p:extLst>
      <p:ext uri="{BB962C8B-B14F-4D97-AF65-F5344CB8AC3E}">
        <p14:creationId xmlns:p14="http://schemas.microsoft.com/office/powerpoint/2010/main" val="339907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029"/>
          </a:p>
        </p:txBody>
      </p:sp>
      <p:sp>
        <p:nvSpPr>
          <p:cNvPr id="4" name="Slide Number Placeholder 3"/>
          <p:cNvSpPr>
            <a:spLocks noGrp="1"/>
          </p:cNvSpPr>
          <p:nvPr>
            <p:ph type="sldNum" sz="quarter" idx="12"/>
          </p:nvPr>
        </p:nvSpPr>
        <p:spPr/>
        <p:txBody>
          <a:bodyPr/>
          <a:lstStyle/>
          <a:p>
            <a:fld id="{9CD8D479-8942-46E8-A226-A4E01F7A105C}" type="slidenum">
              <a:rPr lang="en-029" smtClean="0"/>
              <a:t>40</a:t>
            </a:fld>
            <a:endParaRPr lang="en-029"/>
          </a:p>
        </p:txBody>
      </p:sp>
      <p:pic>
        <p:nvPicPr>
          <p:cNvPr id="6" name="Picture 5"/>
          <p:cNvPicPr>
            <a:picLocks noChangeAspect="1"/>
          </p:cNvPicPr>
          <p:nvPr/>
        </p:nvPicPr>
        <p:blipFill>
          <a:blip r:embed="rId2"/>
          <a:stretch>
            <a:fillRect/>
          </a:stretch>
        </p:blipFill>
        <p:spPr>
          <a:xfrm>
            <a:off x="501470" y="2466068"/>
            <a:ext cx="5641619" cy="2476314"/>
          </a:xfrm>
          <a:prstGeom prst="rect">
            <a:avLst/>
          </a:prstGeom>
        </p:spPr>
      </p:pic>
      <p:pic>
        <p:nvPicPr>
          <p:cNvPr id="7" name="Picture 6"/>
          <p:cNvPicPr>
            <a:picLocks noChangeAspect="1"/>
          </p:cNvPicPr>
          <p:nvPr/>
        </p:nvPicPr>
        <p:blipFill>
          <a:blip r:embed="rId3"/>
          <a:stretch>
            <a:fillRect/>
          </a:stretch>
        </p:blipFill>
        <p:spPr>
          <a:xfrm>
            <a:off x="6143089" y="2466068"/>
            <a:ext cx="5610708" cy="2440796"/>
          </a:xfrm>
          <a:prstGeom prst="rect">
            <a:avLst/>
          </a:prstGeom>
        </p:spPr>
      </p:pic>
    </p:spTree>
    <p:extLst>
      <p:ext uri="{BB962C8B-B14F-4D97-AF65-F5344CB8AC3E}">
        <p14:creationId xmlns:p14="http://schemas.microsoft.com/office/powerpoint/2010/main" val="70559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Comparing scenario types</a:t>
            </a:r>
          </a:p>
        </p:txBody>
      </p:sp>
      <p:sp>
        <p:nvSpPr>
          <p:cNvPr id="4" name="Slide Number Placeholder 3"/>
          <p:cNvSpPr>
            <a:spLocks noGrp="1"/>
          </p:cNvSpPr>
          <p:nvPr>
            <p:ph type="sldNum" sz="quarter" idx="12"/>
          </p:nvPr>
        </p:nvSpPr>
        <p:spPr/>
        <p:txBody>
          <a:bodyPr/>
          <a:lstStyle/>
          <a:p>
            <a:fld id="{9CD8D479-8942-46E8-A226-A4E01F7A105C}" type="slidenum">
              <a:rPr lang="en-029" smtClean="0"/>
              <a:t>41</a:t>
            </a:fld>
            <a:endParaRPr lang="en-029"/>
          </a:p>
        </p:txBody>
      </p:sp>
      <p:pic>
        <p:nvPicPr>
          <p:cNvPr id="6" name="Picture 5"/>
          <p:cNvPicPr>
            <a:picLocks noChangeAspect="1"/>
          </p:cNvPicPr>
          <p:nvPr/>
        </p:nvPicPr>
        <p:blipFill>
          <a:blip r:embed="rId2"/>
          <a:stretch>
            <a:fillRect/>
          </a:stretch>
        </p:blipFill>
        <p:spPr>
          <a:xfrm>
            <a:off x="1732547" y="1459653"/>
            <a:ext cx="8713314" cy="4987536"/>
          </a:xfrm>
          <a:prstGeom prst="rect">
            <a:avLst/>
          </a:prstGeom>
        </p:spPr>
      </p:pic>
    </p:spTree>
    <p:extLst>
      <p:ext uri="{BB962C8B-B14F-4D97-AF65-F5344CB8AC3E}">
        <p14:creationId xmlns:p14="http://schemas.microsoft.com/office/powerpoint/2010/main" val="386108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Ex Post scenarios</a:t>
            </a:r>
          </a:p>
        </p:txBody>
      </p:sp>
      <p:sp>
        <p:nvSpPr>
          <p:cNvPr id="3" name="Content Placeholder 2"/>
          <p:cNvSpPr>
            <a:spLocks noGrp="1"/>
          </p:cNvSpPr>
          <p:nvPr>
            <p:ph idx="1"/>
          </p:nvPr>
        </p:nvSpPr>
        <p:spPr/>
        <p:txBody>
          <a:bodyPr/>
          <a:lstStyle/>
          <a:p>
            <a:r>
              <a:rPr lang="en-US" dirty="0"/>
              <a:t>Ex-post assessments are the present evaluations of past efforts to achieve policy goals throughout all stages of the policy cycle and decision-making context</a:t>
            </a:r>
          </a:p>
          <a:p>
            <a:r>
              <a:rPr lang="en-US" dirty="0"/>
              <a:t>Ex-post assessments can be based on the straightforward monitoring of variables of interest as well as on a comparison of the achieved change or status with the original targets and the anticipated impacts of the implemented measures</a:t>
            </a:r>
          </a:p>
          <a:p>
            <a:pPr marL="0" indent="0">
              <a:buNone/>
            </a:pP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029" smtClean="0"/>
              <a:t>42</a:t>
            </a:fld>
            <a:endParaRPr lang="en-029"/>
          </a:p>
        </p:txBody>
      </p:sp>
      <p:pic>
        <p:nvPicPr>
          <p:cNvPr id="6" name="Picture 5"/>
          <p:cNvPicPr>
            <a:picLocks noChangeAspect="1"/>
          </p:cNvPicPr>
          <p:nvPr/>
        </p:nvPicPr>
        <p:blipFill>
          <a:blip r:embed="rId2"/>
          <a:stretch>
            <a:fillRect/>
          </a:stretch>
        </p:blipFill>
        <p:spPr>
          <a:xfrm>
            <a:off x="9840685" y="3766457"/>
            <a:ext cx="1700213" cy="2381250"/>
          </a:xfrm>
          <a:prstGeom prst="rect">
            <a:avLst/>
          </a:prstGeom>
        </p:spPr>
      </p:pic>
    </p:spTree>
    <p:extLst>
      <p:ext uri="{BB962C8B-B14F-4D97-AF65-F5344CB8AC3E}">
        <p14:creationId xmlns:p14="http://schemas.microsoft.com/office/powerpoint/2010/main" val="319654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Ex Ante scenarios</a:t>
            </a:r>
          </a:p>
        </p:txBody>
      </p:sp>
      <p:sp>
        <p:nvSpPr>
          <p:cNvPr id="3" name="Content Placeholder 2"/>
          <p:cNvSpPr>
            <a:spLocks noGrp="1"/>
          </p:cNvSpPr>
          <p:nvPr>
            <p:ph idx="1"/>
          </p:nvPr>
        </p:nvSpPr>
        <p:spPr/>
        <p:txBody>
          <a:bodyPr>
            <a:normAutofit/>
          </a:bodyPr>
          <a:lstStyle/>
          <a:p>
            <a:r>
              <a:rPr lang="en-US" dirty="0"/>
              <a:t>Ex-ante assessment is a proactive approach, oriented to identify and address potential effects of environmental policies</a:t>
            </a:r>
          </a:p>
          <a:p>
            <a:r>
              <a:rPr lang="en-US" dirty="0"/>
              <a:t>Ex-ante assessments use policy-screening scenarios to forecast the effects of alternative policy or management </a:t>
            </a:r>
            <a:r>
              <a:rPr lang="fr-FR" dirty="0"/>
              <a:t>options (interventions) on </a:t>
            </a:r>
            <a:r>
              <a:rPr lang="en-029" dirty="0"/>
              <a:t>environmental</a:t>
            </a:r>
            <a:r>
              <a:rPr lang="fr-FR" dirty="0"/>
              <a:t> </a:t>
            </a:r>
            <a:r>
              <a:rPr lang="en-029" dirty="0"/>
              <a:t>outcomes</a:t>
            </a:r>
            <a:endParaRPr lang="fr-FR" dirty="0"/>
          </a:p>
          <a:p>
            <a:r>
              <a:rPr lang="en-US" dirty="0"/>
              <a:t>Ex-ante assessment usually starts in the very early stages of a policy formulation and design</a:t>
            </a:r>
          </a:p>
          <a:p>
            <a:r>
              <a:rPr lang="en-US" dirty="0"/>
              <a:t>May contribute to the social acceptance of policies by anticipating and addressing conflicting objectives and adverse effects</a:t>
            </a:r>
          </a:p>
          <a:p>
            <a:r>
              <a:rPr lang="en-US" dirty="0"/>
              <a:t>Assessment may include expert considerations and consultations with  relevant stakeholders</a:t>
            </a:r>
          </a:p>
          <a:p>
            <a:r>
              <a:rPr lang="en-US" dirty="0"/>
              <a:t>Similar to EIAs and SEAs</a:t>
            </a:r>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43</a:t>
            </a:fld>
            <a:endParaRPr lang="en-029"/>
          </a:p>
        </p:txBody>
      </p:sp>
    </p:spTree>
    <p:extLst>
      <p:ext uri="{BB962C8B-B14F-4D97-AF65-F5344CB8AC3E}">
        <p14:creationId xmlns:p14="http://schemas.microsoft.com/office/powerpoint/2010/main" val="378532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611099"/>
          </a:xfrm>
        </p:spPr>
        <p:txBody>
          <a:bodyPr/>
          <a:lstStyle/>
          <a:p>
            <a:r>
              <a:rPr lang="en-029" dirty="0"/>
              <a:t>Target seeking scenarios</a:t>
            </a:r>
          </a:p>
        </p:txBody>
      </p:sp>
      <p:sp>
        <p:nvSpPr>
          <p:cNvPr id="3" name="Content Placeholder 2"/>
          <p:cNvSpPr>
            <a:spLocks noGrp="1"/>
          </p:cNvSpPr>
          <p:nvPr>
            <p:ph idx="1"/>
          </p:nvPr>
        </p:nvSpPr>
        <p:spPr>
          <a:xfrm>
            <a:off x="1410027" y="974271"/>
            <a:ext cx="9371948" cy="5212412"/>
          </a:xfrm>
        </p:spPr>
        <p:txBody>
          <a:bodyPr>
            <a:normAutofit/>
          </a:bodyPr>
          <a:lstStyle/>
          <a:p>
            <a:r>
              <a:rPr lang="en-US" dirty="0"/>
              <a:t>There is an agreed end point and the definition of a clear set of objectives that can either be specified in terms of achievable targets (e.g. in terms of the extent of natural habitats remaining, or of food production self-sufficiency) or as an objective function to be </a:t>
            </a:r>
            <a:r>
              <a:rPr lang="en-029" dirty="0"/>
              <a:t>optimised</a:t>
            </a:r>
            <a:r>
              <a:rPr lang="en-US" dirty="0"/>
              <a:t> (e.g. minimal biodiversity loss)</a:t>
            </a:r>
          </a:p>
          <a:p>
            <a:r>
              <a:rPr lang="en-US" dirty="0"/>
              <a:t>Target-seeking </a:t>
            </a:r>
            <a:r>
              <a:rPr lang="en-029" dirty="0"/>
              <a:t>scenarios can also be though of as ‘normative scenarios’</a:t>
            </a:r>
          </a:p>
          <a:p>
            <a:r>
              <a:rPr lang="en-029" dirty="0"/>
              <a:t>Analyses</a:t>
            </a:r>
            <a:r>
              <a:rPr lang="en-US" dirty="0"/>
              <a:t>, such as back-casting approaches, allows for the identification of multiple potential pathways to a desired future vision</a:t>
            </a:r>
          </a:p>
          <a:p>
            <a:r>
              <a:rPr lang="en-US" dirty="0"/>
              <a:t>Target-seeking scenarios are a valuable tool for examining the viability and effectiveness of alternative pathways to a desired </a:t>
            </a:r>
            <a:r>
              <a:rPr lang="en-029" dirty="0"/>
              <a:t>outcome</a:t>
            </a:r>
          </a:p>
          <a:p>
            <a:r>
              <a:rPr lang="en-GB" dirty="0"/>
              <a:t>This types of scenario helps to develop targets and indicators for the future and assists with the design of policies</a:t>
            </a: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029" smtClean="0"/>
              <a:t>44</a:t>
            </a:fld>
            <a:endParaRPr lang="en-029"/>
          </a:p>
        </p:txBody>
      </p:sp>
      <p:pic>
        <p:nvPicPr>
          <p:cNvPr id="6" name="Picture 5"/>
          <p:cNvPicPr>
            <a:picLocks noChangeAspect="1"/>
          </p:cNvPicPr>
          <p:nvPr/>
        </p:nvPicPr>
        <p:blipFill>
          <a:blip r:embed="rId2"/>
          <a:stretch>
            <a:fillRect/>
          </a:stretch>
        </p:blipFill>
        <p:spPr>
          <a:xfrm>
            <a:off x="6096000" y="4648674"/>
            <a:ext cx="4079298" cy="1980726"/>
          </a:xfrm>
          <a:prstGeom prst="rect">
            <a:avLst/>
          </a:prstGeom>
        </p:spPr>
      </p:pic>
    </p:spTree>
    <p:extLst>
      <p:ext uri="{BB962C8B-B14F-4D97-AF65-F5344CB8AC3E}">
        <p14:creationId xmlns:p14="http://schemas.microsoft.com/office/powerpoint/2010/main" val="335651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Exploratory scenarios</a:t>
            </a:r>
          </a:p>
        </p:txBody>
      </p:sp>
      <p:sp>
        <p:nvSpPr>
          <p:cNvPr id="3" name="Content Placeholder 2"/>
          <p:cNvSpPr>
            <a:spLocks noGrp="1"/>
          </p:cNvSpPr>
          <p:nvPr>
            <p:ph idx="1"/>
          </p:nvPr>
        </p:nvSpPr>
        <p:spPr/>
        <p:txBody>
          <a:bodyPr>
            <a:normAutofit fontScale="92500" lnSpcReduction="10000"/>
          </a:bodyPr>
          <a:lstStyle/>
          <a:p>
            <a:r>
              <a:rPr lang="en-US" dirty="0"/>
              <a:t>Raises awareness of future policy challenges to inform agenda setting</a:t>
            </a:r>
          </a:p>
          <a:p>
            <a:r>
              <a:rPr lang="en-US" dirty="0"/>
              <a:t>Applicable where specific policy responses are being considered and/or the nature of the problem to be addressed is unclear</a:t>
            </a:r>
          </a:p>
          <a:p>
            <a:r>
              <a:rPr lang="en-US" dirty="0"/>
              <a:t>Can have strong qualitative and quantitative components and are often combined with participatory approaches involving local and regional stakeholders </a:t>
            </a:r>
          </a:p>
          <a:p>
            <a:r>
              <a:rPr lang="en-029" dirty="0"/>
              <a:t>Frequently employ a </a:t>
            </a:r>
            <a:r>
              <a:rPr lang="en-US" dirty="0"/>
              <a:t>co-evolutionary approach through the use of matrices where the projection of divergent futures is based on changes in the indirect and direct driver assumptions</a:t>
            </a:r>
          </a:p>
          <a:p>
            <a:r>
              <a:rPr lang="en-US" dirty="0"/>
              <a:t>Flexibility to construct storylines (conducive to greater creativity), coverage over a wide range of outcomes</a:t>
            </a:r>
          </a:p>
          <a:p>
            <a:r>
              <a:rPr lang="en-US" dirty="0"/>
              <a:t>Applied to problem areas where specific policy responses have yet to be formulated or the nature of the </a:t>
            </a:r>
            <a:r>
              <a:rPr lang="en-029" dirty="0"/>
              <a:t>problem remains unclear, hence relevant </a:t>
            </a:r>
            <a:r>
              <a:rPr lang="en-US" dirty="0"/>
              <a:t>in the agenda-setting stage of the policy cycle</a:t>
            </a:r>
          </a:p>
          <a:p>
            <a:r>
              <a:rPr lang="en-029" dirty="0"/>
              <a:t>Utilised</a:t>
            </a:r>
            <a:r>
              <a:rPr lang="en-US" dirty="0"/>
              <a:t> for climate change projections and were used in IPCC assessments</a:t>
            </a:r>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45</a:t>
            </a:fld>
            <a:endParaRPr lang="en-029"/>
          </a:p>
        </p:txBody>
      </p:sp>
      <p:pic>
        <p:nvPicPr>
          <p:cNvPr id="6" name="Picture 5"/>
          <p:cNvPicPr>
            <a:picLocks noChangeAspect="1"/>
          </p:cNvPicPr>
          <p:nvPr/>
        </p:nvPicPr>
        <p:blipFill>
          <a:blip r:embed="rId2"/>
          <a:stretch>
            <a:fillRect/>
          </a:stretch>
        </p:blipFill>
        <p:spPr>
          <a:xfrm>
            <a:off x="8733108" y="169739"/>
            <a:ext cx="3368759" cy="1396262"/>
          </a:xfrm>
          <a:prstGeom prst="rect">
            <a:avLst/>
          </a:prstGeom>
        </p:spPr>
      </p:pic>
    </p:spTree>
    <p:extLst>
      <p:ext uri="{BB962C8B-B14F-4D97-AF65-F5344CB8AC3E}">
        <p14:creationId xmlns:p14="http://schemas.microsoft.com/office/powerpoint/2010/main" val="119229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Normative (target seeking) versus Exploratory</a:t>
            </a:r>
          </a:p>
        </p:txBody>
      </p:sp>
      <p:sp>
        <p:nvSpPr>
          <p:cNvPr id="3" name="Content Placeholder 2"/>
          <p:cNvSpPr>
            <a:spLocks noGrp="1"/>
          </p:cNvSpPr>
          <p:nvPr>
            <p:ph idx="1"/>
          </p:nvPr>
        </p:nvSpPr>
        <p:spPr>
          <a:xfrm>
            <a:off x="1410027" y="1566001"/>
            <a:ext cx="9371948" cy="616190"/>
          </a:xfrm>
        </p:spPr>
        <p:txBody>
          <a:bodyPr/>
          <a:lstStyle/>
          <a:p>
            <a:pPr marL="0" indent="0">
              <a:buNone/>
            </a:pPr>
            <a:r>
              <a:rPr lang="en-029" dirty="0"/>
              <a:t>For a fuller exploration watch this video</a:t>
            </a:r>
          </a:p>
        </p:txBody>
      </p:sp>
      <p:sp>
        <p:nvSpPr>
          <p:cNvPr id="4" name="Slide Number Placeholder 3"/>
          <p:cNvSpPr>
            <a:spLocks noGrp="1"/>
          </p:cNvSpPr>
          <p:nvPr>
            <p:ph type="sldNum" sz="quarter" idx="12"/>
          </p:nvPr>
        </p:nvSpPr>
        <p:spPr/>
        <p:txBody>
          <a:bodyPr/>
          <a:lstStyle/>
          <a:p>
            <a:fld id="{9CD8D479-8942-46E8-A226-A4E01F7A105C}" type="slidenum">
              <a:rPr lang="en-029" smtClean="0"/>
              <a:t>46</a:t>
            </a:fld>
            <a:endParaRPr lang="en-029"/>
          </a:p>
        </p:txBody>
      </p:sp>
      <p:sp>
        <p:nvSpPr>
          <p:cNvPr id="6" name="Rectangle 5"/>
          <p:cNvSpPr/>
          <p:nvPr/>
        </p:nvSpPr>
        <p:spPr>
          <a:xfrm>
            <a:off x="3566878" y="3244334"/>
            <a:ext cx="5058244" cy="369332"/>
          </a:xfrm>
          <a:prstGeom prst="rect">
            <a:avLst/>
          </a:prstGeom>
        </p:spPr>
        <p:txBody>
          <a:bodyPr wrap="none">
            <a:spAutoFit/>
          </a:bodyPr>
          <a:lstStyle/>
          <a:p>
            <a:r>
              <a:rPr lang="en-029" dirty="0"/>
              <a:t>https://www.youtube.com/watch?v=YLm0pM2xxtk</a:t>
            </a:r>
          </a:p>
        </p:txBody>
      </p:sp>
    </p:spTree>
    <p:extLst>
      <p:ext uri="{BB962C8B-B14F-4D97-AF65-F5344CB8AC3E}">
        <p14:creationId xmlns:p14="http://schemas.microsoft.com/office/powerpoint/2010/main" val="292380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So just to recall</a:t>
            </a:r>
          </a:p>
        </p:txBody>
      </p:sp>
      <p:sp>
        <p:nvSpPr>
          <p:cNvPr id="3" name="Content Placeholder 2"/>
          <p:cNvSpPr>
            <a:spLocks noGrp="1"/>
          </p:cNvSpPr>
          <p:nvPr>
            <p:ph idx="1"/>
          </p:nvPr>
        </p:nvSpPr>
        <p:spPr/>
        <p:txBody>
          <a:bodyPr/>
          <a:lstStyle/>
          <a:p>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47</a:t>
            </a:fld>
            <a:endParaRPr lang="en-029"/>
          </a:p>
        </p:txBody>
      </p:sp>
      <p:pic>
        <p:nvPicPr>
          <p:cNvPr id="6" name="Picture 5"/>
          <p:cNvPicPr>
            <a:picLocks noChangeAspect="1"/>
          </p:cNvPicPr>
          <p:nvPr/>
        </p:nvPicPr>
        <p:blipFill>
          <a:blip r:embed="rId2"/>
          <a:stretch>
            <a:fillRect/>
          </a:stretch>
        </p:blipFill>
        <p:spPr>
          <a:xfrm>
            <a:off x="4303219" y="276087"/>
            <a:ext cx="7692265" cy="5588912"/>
          </a:xfrm>
          <a:prstGeom prst="rect">
            <a:avLst/>
          </a:prstGeom>
        </p:spPr>
      </p:pic>
    </p:spTree>
    <p:extLst>
      <p:ext uri="{BB962C8B-B14F-4D97-AF65-F5344CB8AC3E}">
        <p14:creationId xmlns:p14="http://schemas.microsoft.com/office/powerpoint/2010/main" val="36896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410026" y="3163766"/>
            <a:ext cx="3643380" cy="880760"/>
          </a:xfrm>
          <a:prstGeom prst="rect">
            <a:avLst/>
          </a:prstGeom>
        </p:spPr>
      </p:pic>
      <p:sp>
        <p:nvSpPr>
          <p:cNvPr id="2" name="Title 1"/>
          <p:cNvSpPr>
            <a:spLocks noGrp="1"/>
          </p:cNvSpPr>
          <p:nvPr>
            <p:ph type="title"/>
          </p:nvPr>
        </p:nvSpPr>
        <p:spPr/>
        <p:txBody>
          <a:bodyPr/>
          <a:lstStyle/>
          <a:p>
            <a:r>
              <a:rPr lang="en-029" dirty="0"/>
              <a:t>Example</a:t>
            </a:r>
          </a:p>
        </p:txBody>
      </p:sp>
      <p:sp>
        <p:nvSpPr>
          <p:cNvPr id="10" name="Content Placeholder 9"/>
          <p:cNvSpPr>
            <a:spLocks noGrp="1"/>
          </p:cNvSpPr>
          <p:nvPr>
            <p:ph sz="half" idx="2"/>
          </p:nvPr>
        </p:nvSpPr>
        <p:spPr/>
        <p:txBody>
          <a:bodyPr/>
          <a:lstStyle/>
          <a:p>
            <a:endParaRPr lang="en-029"/>
          </a:p>
        </p:txBody>
      </p:sp>
      <p:sp>
        <p:nvSpPr>
          <p:cNvPr id="4" name="Slide Number Placeholder 3"/>
          <p:cNvSpPr>
            <a:spLocks noGrp="1"/>
          </p:cNvSpPr>
          <p:nvPr>
            <p:ph type="sldNum" sz="quarter" idx="12"/>
          </p:nvPr>
        </p:nvSpPr>
        <p:spPr/>
        <p:txBody>
          <a:bodyPr/>
          <a:lstStyle/>
          <a:p>
            <a:fld id="{9CD8D479-8942-46E8-A226-A4E01F7A105C}" type="slidenum">
              <a:rPr lang="en-029" smtClean="0"/>
              <a:t>48</a:t>
            </a:fld>
            <a:endParaRPr lang="en-029"/>
          </a:p>
        </p:txBody>
      </p:sp>
      <p:pic>
        <p:nvPicPr>
          <p:cNvPr id="8" name="Picture 7"/>
          <p:cNvPicPr>
            <a:picLocks noChangeAspect="1"/>
          </p:cNvPicPr>
          <p:nvPr/>
        </p:nvPicPr>
        <p:blipFill>
          <a:blip r:embed="rId3"/>
          <a:stretch>
            <a:fillRect/>
          </a:stretch>
        </p:blipFill>
        <p:spPr>
          <a:xfrm>
            <a:off x="6428014" y="295333"/>
            <a:ext cx="5429612" cy="6241822"/>
          </a:xfrm>
          <a:prstGeom prst="rect">
            <a:avLst/>
          </a:prstGeom>
        </p:spPr>
      </p:pic>
    </p:spTree>
    <p:extLst>
      <p:ext uri="{BB962C8B-B14F-4D97-AF65-F5344CB8AC3E}">
        <p14:creationId xmlns:p14="http://schemas.microsoft.com/office/powerpoint/2010/main" val="195638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029"/>
          </a:p>
        </p:txBody>
      </p:sp>
      <p:sp>
        <p:nvSpPr>
          <p:cNvPr id="4" name="Slide Number Placeholder 3"/>
          <p:cNvSpPr>
            <a:spLocks noGrp="1"/>
          </p:cNvSpPr>
          <p:nvPr>
            <p:ph type="sldNum" sz="quarter" idx="12"/>
          </p:nvPr>
        </p:nvSpPr>
        <p:spPr/>
        <p:txBody>
          <a:bodyPr/>
          <a:lstStyle/>
          <a:p>
            <a:fld id="{9CD8D479-8942-46E8-A226-A4E01F7A105C}" type="slidenum">
              <a:rPr lang="en-029" smtClean="0"/>
              <a:t>49</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grpSp>
        <p:nvGrpSpPr>
          <p:cNvPr id="9" name="Group 8"/>
          <p:cNvGrpSpPr/>
          <p:nvPr/>
        </p:nvGrpSpPr>
        <p:grpSpPr>
          <a:xfrm>
            <a:off x="1933036" y="369583"/>
            <a:ext cx="8070936" cy="6374117"/>
            <a:chOff x="1454065" y="1549686"/>
            <a:chExt cx="6440043" cy="4981921"/>
          </a:xfrm>
        </p:grpSpPr>
        <p:pic>
          <p:nvPicPr>
            <p:cNvPr id="7" name="Picture 6"/>
            <p:cNvPicPr>
              <a:picLocks noChangeAspect="1"/>
            </p:cNvPicPr>
            <p:nvPr/>
          </p:nvPicPr>
          <p:blipFill>
            <a:blip r:embed="rId2"/>
            <a:stretch>
              <a:fillRect/>
            </a:stretch>
          </p:blipFill>
          <p:spPr>
            <a:xfrm>
              <a:off x="1454065" y="1557446"/>
              <a:ext cx="1837260" cy="4974161"/>
            </a:xfrm>
            <a:prstGeom prst="rect">
              <a:avLst/>
            </a:prstGeom>
          </p:spPr>
        </p:pic>
        <p:pic>
          <p:nvPicPr>
            <p:cNvPr id="8" name="Picture 7"/>
            <p:cNvPicPr>
              <a:picLocks noChangeAspect="1"/>
            </p:cNvPicPr>
            <p:nvPr/>
          </p:nvPicPr>
          <p:blipFill>
            <a:blip r:embed="rId3"/>
            <a:stretch>
              <a:fillRect/>
            </a:stretch>
          </p:blipFill>
          <p:spPr>
            <a:xfrm>
              <a:off x="3394378" y="1549686"/>
              <a:ext cx="4499730" cy="4981921"/>
            </a:xfrm>
            <a:prstGeom prst="rect">
              <a:avLst/>
            </a:prstGeom>
          </p:spPr>
        </p:pic>
      </p:grpSp>
    </p:spTree>
    <p:extLst>
      <p:ext uri="{BB962C8B-B14F-4D97-AF65-F5344CB8AC3E}">
        <p14:creationId xmlns:p14="http://schemas.microsoft.com/office/powerpoint/2010/main" val="146263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A short history - 1</a:t>
            </a:r>
          </a:p>
        </p:txBody>
      </p:sp>
      <p:sp>
        <p:nvSpPr>
          <p:cNvPr id="3" name="Content Placeholder 2"/>
          <p:cNvSpPr>
            <a:spLocks noGrp="1"/>
          </p:cNvSpPr>
          <p:nvPr>
            <p:ph idx="1"/>
          </p:nvPr>
        </p:nvSpPr>
        <p:spPr/>
        <p:txBody>
          <a:bodyPr>
            <a:normAutofit/>
          </a:bodyPr>
          <a:lstStyle/>
          <a:p>
            <a:pPr marL="0" indent="0">
              <a:buNone/>
            </a:pPr>
            <a:r>
              <a:rPr lang="en-029" dirty="0"/>
              <a:t>There is general agreement that the practice of using foresight scenarios started seriously at the RAND Corporation in the 1950’s – building on advances in military planning developed during World War II.</a:t>
            </a:r>
          </a:p>
          <a:p>
            <a:pPr marL="0" indent="0">
              <a:buNone/>
            </a:pPr>
            <a:r>
              <a:rPr lang="en-029" dirty="0"/>
              <a:t>The RAND Corporation </a:t>
            </a:r>
            <a:r>
              <a:rPr lang="en-US" dirty="0"/>
              <a:t>was set up to research new forms of weapons technology. RAND’s Hermann Kahn used the technique – adopting the term scenarios from the cinema (instead of the less serious ‘screen play’) – to produce detailed analyses written as if it written by people living in the future; communicating about the future through stories told in the future.  It was used, for example, to analyse </a:t>
            </a:r>
            <a:r>
              <a:rPr lang="en-029" dirty="0"/>
              <a:t>the relationship between weapons development and military strategy.</a:t>
            </a:r>
            <a:endParaRPr lang="en-US" dirty="0"/>
          </a:p>
          <a:p>
            <a:pPr marL="0" indent="0">
              <a:buNone/>
            </a:pPr>
            <a:r>
              <a:rPr lang="en-US" dirty="0"/>
              <a:t>Around the same time Stanford  University  set  up  the  Stanford Research  Institute  (SRI),  to  offer  long-range  thinking  for  business incorporating operations research, economics and political strategy alongside hard science and military consulting.</a:t>
            </a:r>
            <a:endParaRPr lang="en-029" dirty="0"/>
          </a:p>
          <a:p>
            <a:pPr marL="0" indent="0">
              <a:buNone/>
            </a:pPr>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5</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8798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682434" y="919616"/>
            <a:ext cx="4155622" cy="1083355"/>
          </a:xfrm>
        </p:spPr>
        <p:txBody>
          <a:bodyPr/>
          <a:lstStyle/>
          <a:p>
            <a:r>
              <a:rPr lang="en-029" dirty="0"/>
              <a:t>Watch this video – The World in 2050</a:t>
            </a:r>
          </a:p>
        </p:txBody>
      </p:sp>
      <p:sp>
        <p:nvSpPr>
          <p:cNvPr id="9" name="Content Placeholder 8"/>
          <p:cNvSpPr>
            <a:spLocks noGrp="1"/>
          </p:cNvSpPr>
          <p:nvPr>
            <p:ph idx="1"/>
          </p:nvPr>
        </p:nvSpPr>
        <p:spPr/>
        <p:txBody>
          <a:bodyPr/>
          <a:lstStyle/>
          <a:p>
            <a:endParaRPr lang="en-029"/>
          </a:p>
        </p:txBody>
      </p:sp>
      <p:sp>
        <p:nvSpPr>
          <p:cNvPr id="10" name="Text Placeholder 9"/>
          <p:cNvSpPr>
            <a:spLocks noGrp="1"/>
          </p:cNvSpPr>
          <p:nvPr>
            <p:ph type="body" sz="half" idx="2"/>
          </p:nvPr>
        </p:nvSpPr>
        <p:spPr>
          <a:xfrm>
            <a:off x="6682434" y="2416629"/>
            <a:ext cx="4155622" cy="3565071"/>
          </a:xfrm>
        </p:spPr>
        <p:txBody>
          <a:bodyPr/>
          <a:lstStyle/>
          <a:p>
            <a:pPr marL="285750" indent="-285750">
              <a:buFont typeface="Arial" panose="020B0604020202020204" pitchFamily="34" charset="0"/>
              <a:buChar char="•"/>
            </a:pPr>
            <a:r>
              <a:rPr lang="en-029" dirty="0"/>
              <a:t>How do you feel about this?</a:t>
            </a:r>
          </a:p>
          <a:p>
            <a:pPr marL="285750" indent="-285750">
              <a:buFont typeface="Arial" panose="020B0604020202020204" pitchFamily="34" charset="0"/>
              <a:buChar char="•"/>
            </a:pPr>
            <a:r>
              <a:rPr lang="en-029" dirty="0"/>
              <a:t>What do you think the point of it is?</a:t>
            </a:r>
          </a:p>
          <a:p>
            <a:pPr marL="285750" indent="-285750">
              <a:buFont typeface="Arial" panose="020B0604020202020204" pitchFamily="34" charset="0"/>
              <a:buChar char="•"/>
            </a:pPr>
            <a:r>
              <a:rPr lang="en-029" dirty="0"/>
              <a:t>In what way is this useful?</a:t>
            </a:r>
          </a:p>
          <a:p>
            <a:pPr marL="285750" indent="-285750">
              <a:buFont typeface="Arial" panose="020B0604020202020204" pitchFamily="34" charset="0"/>
              <a:buChar char="•"/>
            </a:pPr>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50</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11" name="Rectangle 10"/>
          <p:cNvSpPr/>
          <p:nvPr/>
        </p:nvSpPr>
        <p:spPr>
          <a:xfrm>
            <a:off x="1190550" y="3244334"/>
            <a:ext cx="5119158" cy="369332"/>
          </a:xfrm>
          <a:prstGeom prst="rect">
            <a:avLst/>
          </a:prstGeom>
        </p:spPr>
        <p:txBody>
          <a:bodyPr wrap="none">
            <a:spAutoFit/>
          </a:bodyPr>
          <a:lstStyle/>
          <a:p>
            <a:r>
              <a:rPr lang="en-029" dirty="0"/>
              <a:t>https://www.youtube.com/watch?v=RNVh_HMX2IY</a:t>
            </a:r>
          </a:p>
        </p:txBody>
      </p:sp>
    </p:spTree>
    <p:extLst>
      <p:ext uri="{BB962C8B-B14F-4D97-AF65-F5344CB8AC3E}">
        <p14:creationId xmlns:p14="http://schemas.microsoft.com/office/powerpoint/2010/main" val="412175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10026" y="1979701"/>
            <a:ext cx="9371949" cy="1183566"/>
          </a:xfrm>
        </p:spPr>
        <p:txBody>
          <a:bodyPr/>
          <a:lstStyle/>
          <a:p>
            <a:r>
              <a:rPr lang="en-029" dirty="0"/>
              <a:t>Open discussion, questions and comments</a:t>
            </a:r>
          </a:p>
        </p:txBody>
      </p:sp>
      <p:sp>
        <p:nvSpPr>
          <p:cNvPr id="5" name="Slide Number Placeholder 4"/>
          <p:cNvSpPr>
            <a:spLocks noGrp="1"/>
          </p:cNvSpPr>
          <p:nvPr>
            <p:ph type="sldNum" sz="quarter" idx="12"/>
          </p:nvPr>
        </p:nvSpPr>
        <p:spPr/>
        <p:txBody>
          <a:bodyPr/>
          <a:lstStyle/>
          <a:p>
            <a:fld id="{9CD8D479-8942-46E8-A226-A4E01F7A105C}" type="slidenum">
              <a:rPr lang="en-029" smtClean="0"/>
              <a:t>51</a:t>
            </a:fld>
            <a:endParaRPr lang="en-029"/>
          </a:p>
        </p:txBody>
      </p:sp>
      <p:sp>
        <p:nvSpPr>
          <p:cNvPr id="7" name="Footer Placeholder 6"/>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4184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029" dirty="0"/>
              <a:t>Recap</a:t>
            </a:r>
          </a:p>
        </p:txBody>
      </p:sp>
      <p:sp>
        <p:nvSpPr>
          <p:cNvPr id="9" name="Content Placeholder 8"/>
          <p:cNvSpPr>
            <a:spLocks noGrp="1"/>
          </p:cNvSpPr>
          <p:nvPr>
            <p:ph idx="1"/>
          </p:nvPr>
        </p:nvSpPr>
        <p:spPr/>
        <p:txBody>
          <a:bodyPr/>
          <a:lstStyle/>
          <a:p>
            <a:pPr marL="0" indent="0">
              <a:buNone/>
            </a:pPr>
            <a:r>
              <a:rPr lang="en-029" dirty="0"/>
              <a:t>We have:</a:t>
            </a:r>
          </a:p>
          <a:p>
            <a:r>
              <a:rPr lang="en-029" dirty="0"/>
              <a:t>Looked at the history and development of Scenarios and their uses</a:t>
            </a:r>
          </a:p>
          <a:p>
            <a:r>
              <a:rPr lang="en-029" dirty="0"/>
              <a:t>Considered the difference between projections/forecasts and scenarios</a:t>
            </a:r>
          </a:p>
          <a:p>
            <a:r>
              <a:rPr lang="en-029" dirty="0"/>
              <a:t>Thought about why we might consider a scenario approach and what it could bring</a:t>
            </a:r>
          </a:p>
          <a:p>
            <a:r>
              <a:rPr lang="en-029" dirty="0"/>
              <a:t>Looked at some examples</a:t>
            </a:r>
          </a:p>
          <a:p>
            <a:endParaRPr lang="en-029" dirty="0"/>
          </a:p>
          <a:p>
            <a:endParaRPr lang="en-029" dirty="0"/>
          </a:p>
        </p:txBody>
      </p:sp>
      <p:sp>
        <p:nvSpPr>
          <p:cNvPr id="5" name="Slide Number Placeholder 4"/>
          <p:cNvSpPr>
            <a:spLocks noGrp="1"/>
          </p:cNvSpPr>
          <p:nvPr>
            <p:ph type="sldNum" sz="quarter" idx="12"/>
          </p:nvPr>
        </p:nvSpPr>
        <p:spPr/>
        <p:txBody>
          <a:bodyPr/>
          <a:lstStyle/>
          <a:p>
            <a:fld id="{9CD8D479-8942-46E8-A226-A4E01F7A105C}" type="slidenum">
              <a:rPr lang="en-029" smtClean="0"/>
              <a:t>52</a:t>
            </a:fld>
            <a:endParaRPr lang="en-029"/>
          </a:p>
        </p:txBody>
      </p:sp>
      <p:sp>
        <p:nvSpPr>
          <p:cNvPr id="7" name="Footer Placeholder 6"/>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78996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029" dirty="0"/>
              <a:t>That’s all folks</a:t>
            </a:r>
          </a:p>
        </p:txBody>
      </p:sp>
      <p:sp>
        <p:nvSpPr>
          <p:cNvPr id="8" name="Text Placeholder 7"/>
          <p:cNvSpPr>
            <a:spLocks noGrp="1"/>
          </p:cNvSpPr>
          <p:nvPr>
            <p:ph type="body" idx="1"/>
          </p:nvPr>
        </p:nvSpPr>
        <p:spPr/>
        <p:txBody>
          <a:bodyPr/>
          <a:lstStyle/>
          <a:p>
            <a:endParaRPr lang="en-029"/>
          </a:p>
        </p:txBody>
      </p:sp>
      <p:sp>
        <p:nvSpPr>
          <p:cNvPr id="4" name="Slide Number Placeholder 3"/>
          <p:cNvSpPr>
            <a:spLocks noGrp="1"/>
          </p:cNvSpPr>
          <p:nvPr>
            <p:ph type="sldNum" sz="quarter" idx="4294967295"/>
          </p:nvPr>
        </p:nvSpPr>
        <p:spPr>
          <a:xfrm>
            <a:off x="0" y="6629400"/>
            <a:ext cx="411163" cy="228600"/>
          </a:xfrm>
        </p:spPr>
        <p:txBody>
          <a:bodyPr/>
          <a:lstStyle/>
          <a:p>
            <a:fld id="{9CD8D479-8942-46E8-A226-A4E01F7A105C}" type="slidenum">
              <a:rPr lang="en-029" smtClean="0"/>
              <a:t>53</a:t>
            </a:fld>
            <a:endParaRPr lang="en-029"/>
          </a:p>
        </p:txBody>
      </p:sp>
      <p:sp>
        <p:nvSpPr>
          <p:cNvPr id="6" name="Footer Placeholder 5"/>
          <p:cNvSpPr>
            <a:spLocks noGrp="1"/>
          </p:cNvSpPr>
          <p:nvPr>
            <p:ph type="ftr" sz="quarter" idx="4294967295"/>
          </p:nvPr>
        </p:nvSpPr>
        <p:spPr>
          <a:xfrm>
            <a:off x="3048000" y="6629400"/>
            <a:ext cx="9144000" cy="228600"/>
          </a:xfrm>
        </p:spPr>
        <p:txBody>
          <a:bodyPr/>
          <a:lstStyle/>
          <a:p>
            <a:r>
              <a:rPr lang="en-US"/>
              <a:t>Add a footer</a:t>
            </a:r>
            <a:endParaRPr lang="en-US" dirty="0"/>
          </a:p>
        </p:txBody>
      </p:sp>
    </p:spTree>
    <p:extLst>
      <p:ext uri="{BB962C8B-B14F-4D97-AF65-F5344CB8AC3E}">
        <p14:creationId xmlns:p14="http://schemas.microsoft.com/office/powerpoint/2010/main" val="412386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A short history - 2</a:t>
            </a:r>
          </a:p>
        </p:txBody>
      </p:sp>
      <p:sp>
        <p:nvSpPr>
          <p:cNvPr id="3" name="Content Placeholder 2"/>
          <p:cNvSpPr>
            <a:spLocks noGrp="1"/>
          </p:cNvSpPr>
          <p:nvPr>
            <p:ph idx="1"/>
          </p:nvPr>
        </p:nvSpPr>
        <p:spPr/>
        <p:txBody>
          <a:bodyPr>
            <a:normAutofit/>
          </a:bodyPr>
          <a:lstStyle/>
          <a:p>
            <a:pPr marL="0" indent="0">
              <a:buNone/>
            </a:pPr>
            <a:r>
              <a:rPr lang="en-029" dirty="0"/>
              <a:t>In the 1960’s there was a shift in emphasis as interest grew in how to plan for changes in society  - in the USA this was spurred by upheavals resulting from the Vietnam War.</a:t>
            </a:r>
          </a:p>
          <a:p>
            <a:pPr marL="228600" lvl="1" indent="0">
              <a:buNone/>
            </a:pPr>
            <a:r>
              <a:rPr lang="en-US" dirty="0"/>
              <a:t>One example was the Office of Education, which was interested in what changes should be made to the education system considering possible societal changes – 5 scenarios were developed only one of which followed the ‘official’ line.</a:t>
            </a:r>
          </a:p>
          <a:p>
            <a:pPr marL="228600" lvl="1" indent="0">
              <a:buNone/>
            </a:pPr>
            <a:r>
              <a:rPr lang="en-US" dirty="0"/>
              <a:t>SRI also did work for the Environmental Protection Agency, creating 10 to 12 scenarios of the future. </a:t>
            </a:r>
          </a:p>
          <a:p>
            <a:pPr marL="0" indent="0">
              <a:buNone/>
            </a:pPr>
            <a:r>
              <a:rPr lang="en-US" dirty="0"/>
              <a:t>At around the same time companies like Shell, Corning, IBM and General Motors were introduced to future scenario thinking.</a:t>
            </a:r>
            <a:endParaRPr lang="en-029" dirty="0"/>
          </a:p>
          <a:p>
            <a:pPr marL="0" indent="0">
              <a:buNone/>
            </a:pPr>
            <a:r>
              <a:rPr lang="en-US" dirty="0"/>
              <a:t>In the 1970’s there was the work of the Club of Rome model looking at interconnections between  population, food production, industrial production, pollution, and natural resources, published later as the “Limits to Growth”</a:t>
            </a:r>
          </a:p>
        </p:txBody>
      </p:sp>
      <p:sp>
        <p:nvSpPr>
          <p:cNvPr id="4" name="Slide Number Placeholder 3"/>
          <p:cNvSpPr>
            <a:spLocks noGrp="1"/>
          </p:cNvSpPr>
          <p:nvPr>
            <p:ph type="sldNum" sz="quarter" idx="12"/>
          </p:nvPr>
        </p:nvSpPr>
        <p:spPr/>
        <p:txBody>
          <a:bodyPr/>
          <a:lstStyle/>
          <a:p>
            <a:fld id="{9CD8D479-8942-46E8-A226-A4E01F7A105C}" type="slidenum">
              <a:rPr lang="en-029" smtClean="0"/>
              <a:t>6</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49716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A short history - 3</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Scenarios have been used to guide government policy and plans. In 1991-1992, the Republic of South Africa (RSA) engaged a team from Shell to help them envision the future of RSA post-apartheid. Four scenarios were developed and then reverse engineered the decisions required along the way to achieve the future state most preferred by all stakeholders.</a:t>
            </a:r>
          </a:p>
          <a:p>
            <a:pPr marL="0" indent="0">
              <a:buNone/>
            </a:pPr>
            <a:r>
              <a:rPr lang="en-US" dirty="0"/>
              <a:t>From 2000 onwards there has been a proliferation of foresight studies.  The UK Government uses future tools and techniques to support policy making – it has produced 32 Foresight Reports since 2003</a:t>
            </a:r>
          </a:p>
          <a:p>
            <a:pPr marL="0" indent="0">
              <a:buNone/>
            </a:pPr>
            <a:r>
              <a:rPr lang="en-US" dirty="0"/>
              <a:t>Other examples include:</a:t>
            </a:r>
          </a:p>
          <a:p>
            <a:r>
              <a:rPr lang="en-US" dirty="0"/>
              <a:t>The Millennium Ecosystems Assessment which draws on global scenarios</a:t>
            </a:r>
          </a:p>
          <a:p>
            <a:r>
              <a:rPr lang="en-US" dirty="0"/>
              <a:t>The Representative Concentration Pathways (RCP) adopted by the Inter-Governmental Panel on Climate Change (IPCC)</a:t>
            </a:r>
          </a:p>
          <a:p>
            <a:r>
              <a:rPr lang="en-US" dirty="0"/>
              <a:t>The International Panel on Biodiversity and Ecosystem Services’  (IPBES) Regional Assessment Reports on biodiversity and ecosystem services </a:t>
            </a:r>
            <a:r>
              <a:rPr lang="en-US" dirty="0">
                <a:hlinkClick r:id="rId2"/>
              </a:rPr>
              <a:t>https://ipbes.net/assessment-reports/asia-pacific</a:t>
            </a:r>
            <a:r>
              <a:rPr lang="en-US" dirty="0"/>
              <a:t> </a:t>
            </a:r>
          </a:p>
          <a:p>
            <a:pPr marL="0" indent="0">
              <a:buNone/>
            </a:pPr>
            <a:endParaRPr lang="en-029" dirty="0"/>
          </a:p>
          <a:p>
            <a:endParaRPr lang="en-029" dirty="0"/>
          </a:p>
          <a:p>
            <a:endParaRPr lang="en-029" dirty="0"/>
          </a:p>
          <a:p>
            <a:pPr marL="0" indent="0">
              <a:buNone/>
            </a:pPr>
            <a:endParaRPr lang="en-029" dirty="0"/>
          </a:p>
        </p:txBody>
      </p:sp>
      <p:sp>
        <p:nvSpPr>
          <p:cNvPr id="4" name="Slide Number Placeholder 3"/>
          <p:cNvSpPr>
            <a:spLocks noGrp="1"/>
          </p:cNvSpPr>
          <p:nvPr>
            <p:ph type="sldNum" sz="quarter" idx="12"/>
          </p:nvPr>
        </p:nvSpPr>
        <p:spPr/>
        <p:txBody>
          <a:bodyPr/>
          <a:lstStyle/>
          <a:p>
            <a:fld id="{9CD8D479-8942-46E8-A226-A4E01F7A105C}" type="slidenum">
              <a:rPr lang="en-029" smtClean="0"/>
              <a:t>7</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24918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A399-AAA2-A033-477E-7F2B545A996F}"/>
              </a:ext>
            </a:extLst>
          </p:cNvPr>
          <p:cNvSpPr>
            <a:spLocks noGrp="1"/>
          </p:cNvSpPr>
          <p:nvPr>
            <p:ph type="title"/>
          </p:nvPr>
        </p:nvSpPr>
        <p:spPr/>
        <p:txBody>
          <a:bodyPr/>
          <a:lstStyle/>
          <a:p>
            <a:r>
              <a:rPr lang="en-US" dirty="0"/>
              <a:t>Takeaway messages</a:t>
            </a:r>
            <a:endParaRPr lang="en-029" dirty="0"/>
          </a:p>
        </p:txBody>
      </p:sp>
      <p:sp>
        <p:nvSpPr>
          <p:cNvPr id="3" name="Content Placeholder 2">
            <a:extLst>
              <a:ext uri="{FF2B5EF4-FFF2-40B4-BE49-F238E27FC236}">
                <a16:creationId xmlns:a16="http://schemas.microsoft.com/office/drawing/2014/main" id="{2493E1DB-05E5-6811-63AB-2D0049708EAE}"/>
              </a:ext>
            </a:extLst>
          </p:cNvPr>
          <p:cNvSpPr>
            <a:spLocks noGrp="1"/>
          </p:cNvSpPr>
          <p:nvPr>
            <p:ph idx="1"/>
          </p:nvPr>
        </p:nvSpPr>
        <p:spPr/>
        <p:txBody>
          <a:bodyPr/>
          <a:lstStyle/>
          <a:p>
            <a:pPr marL="0" indent="0">
              <a:buNone/>
            </a:pPr>
            <a:r>
              <a:rPr lang="en-US" dirty="0"/>
              <a:t>The use of foresight scenarios:</a:t>
            </a:r>
          </a:p>
          <a:p>
            <a:r>
              <a:rPr lang="en-US" dirty="0"/>
              <a:t>Is not new</a:t>
            </a:r>
          </a:p>
          <a:p>
            <a:r>
              <a:rPr lang="en-US" dirty="0"/>
              <a:t>Has been applied to a wide range of  challenges and to different sectors</a:t>
            </a:r>
          </a:p>
        </p:txBody>
      </p:sp>
      <p:sp>
        <p:nvSpPr>
          <p:cNvPr id="4" name="Slide Number Placeholder 3">
            <a:extLst>
              <a:ext uri="{FF2B5EF4-FFF2-40B4-BE49-F238E27FC236}">
                <a16:creationId xmlns:a16="http://schemas.microsoft.com/office/drawing/2014/main" id="{34631C04-5A37-7959-CF5B-A189B4E424E3}"/>
              </a:ext>
            </a:extLst>
          </p:cNvPr>
          <p:cNvSpPr>
            <a:spLocks noGrp="1"/>
          </p:cNvSpPr>
          <p:nvPr>
            <p:ph type="sldNum" sz="quarter" idx="12"/>
          </p:nvPr>
        </p:nvSpPr>
        <p:spPr/>
        <p:txBody>
          <a:bodyPr/>
          <a:lstStyle/>
          <a:p>
            <a:fld id="{9CD8D479-8942-46E8-A226-A4E01F7A105C}" type="slidenum">
              <a:rPr lang="en-029" smtClean="0"/>
              <a:t>8</a:t>
            </a:fld>
            <a:endParaRPr lang="en-029"/>
          </a:p>
        </p:txBody>
      </p:sp>
      <p:sp>
        <p:nvSpPr>
          <p:cNvPr id="6" name="Footer Placeholder 5">
            <a:extLst>
              <a:ext uri="{FF2B5EF4-FFF2-40B4-BE49-F238E27FC236}">
                <a16:creationId xmlns:a16="http://schemas.microsoft.com/office/drawing/2014/main" id="{DE2E58CE-667F-78F3-D414-DE5D333585EB}"/>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678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The future is uncertain</a:t>
            </a:r>
          </a:p>
        </p:txBody>
      </p:sp>
      <p:sp>
        <p:nvSpPr>
          <p:cNvPr id="3" name="Content Placeholder 2"/>
          <p:cNvSpPr>
            <a:spLocks noGrp="1"/>
          </p:cNvSpPr>
          <p:nvPr>
            <p:ph idx="1"/>
          </p:nvPr>
        </p:nvSpPr>
        <p:spPr/>
        <p:txBody>
          <a:bodyPr/>
          <a:lstStyle/>
          <a:p>
            <a:r>
              <a:rPr lang="en-029" dirty="0"/>
              <a:t>Coping with uncertainty is a major challenge so how do we make decisions about the future in the face of the complex interaction of social, economic, environmental and political changes?</a:t>
            </a:r>
          </a:p>
          <a:p>
            <a:r>
              <a:rPr lang="en-029" dirty="0"/>
              <a:t>The complexity suggests that there linear and non-linear connections and interdependencies, a change in any one of which can lead to very different outcomes.</a:t>
            </a:r>
          </a:p>
          <a:p>
            <a:r>
              <a:rPr lang="en-029" dirty="0"/>
              <a:t>Where do scenarios fit in?</a:t>
            </a:r>
          </a:p>
        </p:txBody>
      </p:sp>
      <p:sp>
        <p:nvSpPr>
          <p:cNvPr id="4" name="Slide Number Placeholder 3"/>
          <p:cNvSpPr>
            <a:spLocks noGrp="1"/>
          </p:cNvSpPr>
          <p:nvPr>
            <p:ph type="sldNum" sz="quarter" idx="12"/>
          </p:nvPr>
        </p:nvSpPr>
        <p:spPr/>
        <p:txBody>
          <a:bodyPr/>
          <a:lstStyle/>
          <a:p>
            <a:fld id="{9CD8D479-8942-46E8-A226-A4E01F7A105C}" type="slidenum">
              <a:rPr lang="en-029" smtClean="0"/>
              <a:t>9</a:t>
            </a:fld>
            <a:endParaRPr lang="en-029"/>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4925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2342</TotalTime>
  <Words>3226</Words>
  <Application>Microsoft Office PowerPoint</Application>
  <PresentationFormat>Widescreen</PresentationFormat>
  <Paragraphs>354</Paragraphs>
  <Slides>53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Corbel</vt:lpstr>
      <vt:lpstr>Ecology 16x9</vt:lpstr>
      <vt:lpstr>Foresight Scenarios</vt:lpstr>
      <vt:lpstr>Session 1: An Overview </vt:lpstr>
      <vt:lpstr>Purpose</vt:lpstr>
      <vt:lpstr>First some history</vt:lpstr>
      <vt:lpstr>A short history - 1</vt:lpstr>
      <vt:lpstr>A short history - 2</vt:lpstr>
      <vt:lpstr>A short history - 3</vt:lpstr>
      <vt:lpstr>Takeaway messages</vt:lpstr>
      <vt:lpstr>The future is uncertain</vt:lpstr>
      <vt:lpstr>What is the situation we are in?</vt:lpstr>
      <vt:lpstr>Examples of the different situations</vt:lpstr>
      <vt:lpstr>How do we cope with the situation?</vt:lpstr>
      <vt:lpstr>What are scenarios?</vt:lpstr>
      <vt:lpstr>What are scenarios</vt:lpstr>
      <vt:lpstr>Forecasts vs. Scenarios</vt:lpstr>
      <vt:lpstr>A quick overview of foresight</vt:lpstr>
      <vt:lpstr>The future is uncertain</vt:lpstr>
      <vt:lpstr>Dealing with Uncertainty</vt:lpstr>
      <vt:lpstr>Aims of Foresight Scenario thinking include</vt:lpstr>
      <vt:lpstr>Reasons why would you adopt a Foresight Scenarios approach</vt:lpstr>
      <vt:lpstr>Strengths of Foresight Scenarios</vt:lpstr>
      <vt:lpstr>Why might we use Foresight Scenarios as part of a National Ecosystems Assessment?</vt:lpstr>
      <vt:lpstr>Discussion</vt:lpstr>
      <vt:lpstr>What does Foresight Scenario development entail?</vt:lpstr>
      <vt:lpstr>Things we need to consider</vt:lpstr>
      <vt:lpstr>Influences</vt:lpstr>
      <vt:lpstr>When to use Foresight Scenario approaches </vt:lpstr>
      <vt:lpstr>Characteristics of a good scenario and limitations of its use</vt:lpstr>
      <vt:lpstr>Types of Scenarios</vt:lpstr>
      <vt:lpstr>So what types of future are there?</vt:lpstr>
      <vt:lpstr>A taxonomy of potential alternative futures</vt:lpstr>
      <vt:lpstr>Possible futures</vt:lpstr>
      <vt:lpstr>Plausible futures</vt:lpstr>
      <vt:lpstr>Probable futures</vt:lpstr>
      <vt:lpstr>Preferred futures</vt:lpstr>
      <vt:lpstr>Approaches to Scenario Building</vt:lpstr>
      <vt:lpstr>Expert-based Approaches</vt:lpstr>
      <vt:lpstr>Participatory approaches</vt:lpstr>
      <vt:lpstr>Types of scenario</vt:lpstr>
      <vt:lpstr>PowerPoint Presentation</vt:lpstr>
      <vt:lpstr>Comparing scenario types</vt:lpstr>
      <vt:lpstr>Ex Post scenarios</vt:lpstr>
      <vt:lpstr>Ex Ante scenarios</vt:lpstr>
      <vt:lpstr>Target seeking scenarios</vt:lpstr>
      <vt:lpstr>Exploratory scenarios</vt:lpstr>
      <vt:lpstr>Normative (target seeking) versus Exploratory</vt:lpstr>
      <vt:lpstr>So just to recall</vt:lpstr>
      <vt:lpstr>Example</vt:lpstr>
      <vt:lpstr>PowerPoint Presentation</vt:lpstr>
      <vt:lpstr>Watch this video – The World in 2050</vt:lpstr>
      <vt:lpstr>Open discussion, questions and comments</vt:lpstr>
      <vt:lpstr>Recap</vt:lpstr>
      <vt:lpstr>That’s all folks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Foresight Scenarios</dc:title>
  <dc:creator>Adrian Cashman</dc:creator>
  <cp:lastModifiedBy>Adrian Cashman</cp:lastModifiedBy>
  <cp:revision>56</cp:revision>
  <dcterms:created xsi:type="dcterms:W3CDTF">2021-08-04T18:42:09Z</dcterms:created>
  <dcterms:modified xsi:type="dcterms:W3CDTF">2022-08-19T10:33:24Z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