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4"/>
    <p:sldMasterId id="2147483930" r:id="rId5"/>
    <p:sldMasterId id="2147483948" r:id="rId6"/>
  </p:sldMasterIdLst>
  <p:notesMasterIdLst>
    <p:notesMasterId r:id="rId36"/>
  </p:notesMasterIdLst>
  <p:sldIdLst>
    <p:sldId id="1199" r:id="rId7"/>
    <p:sldId id="256" r:id="rId8"/>
    <p:sldId id="264" r:id="rId9"/>
    <p:sldId id="286" r:id="rId10"/>
    <p:sldId id="1204" r:id="rId11"/>
    <p:sldId id="284" r:id="rId12"/>
    <p:sldId id="270" r:id="rId13"/>
    <p:sldId id="1205" r:id="rId14"/>
    <p:sldId id="289" r:id="rId15"/>
    <p:sldId id="1206" r:id="rId16"/>
    <p:sldId id="292" r:id="rId17"/>
    <p:sldId id="263" r:id="rId18"/>
    <p:sldId id="293" r:id="rId19"/>
    <p:sldId id="1207" r:id="rId20"/>
    <p:sldId id="1208" r:id="rId21"/>
    <p:sldId id="1209" r:id="rId22"/>
    <p:sldId id="305" r:id="rId23"/>
    <p:sldId id="300" r:id="rId24"/>
    <p:sldId id="307" r:id="rId25"/>
    <p:sldId id="302" r:id="rId26"/>
    <p:sldId id="303" r:id="rId27"/>
    <p:sldId id="306" r:id="rId28"/>
    <p:sldId id="312" r:id="rId29"/>
    <p:sldId id="311" r:id="rId30"/>
    <p:sldId id="272" r:id="rId31"/>
    <p:sldId id="310" r:id="rId32"/>
    <p:sldId id="313" r:id="rId33"/>
    <p:sldId id="282" r:id="rId34"/>
    <p:sldId id="309" r:id="rId35"/>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usiness &amp; Biodiversity" id="{FDA786FC-94C4-4C05-B381-29967550C162}">
          <p14:sldIdLst>
            <p14:sldId id="1199"/>
            <p14:sldId id="256"/>
            <p14:sldId id="264"/>
            <p14:sldId id="286"/>
            <p14:sldId id="1204"/>
            <p14:sldId id="284"/>
            <p14:sldId id="270"/>
            <p14:sldId id="1205"/>
            <p14:sldId id="289"/>
            <p14:sldId id="1206"/>
            <p14:sldId id="292"/>
            <p14:sldId id="263"/>
            <p14:sldId id="293"/>
            <p14:sldId id="1207"/>
            <p14:sldId id="1208"/>
            <p14:sldId id="1209"/>
            <p14:sldId id="305"/>
            <p14:sldId id="300"/>
            <p14:sldId id="307"/>
            <p14:sldId id="302"/>
            <p14:sldId id="303"/>
            <p14:sldId id="306"/>
            <p14:sldId id="312"/>
            <p14:sldId id="311"/>
            <p14:sldId id="272"/>
            <p14:sldId id="310"/>
            <p14:sldId id="313"/>
            <p14:sldId id="282"/>
            <p14:sldId id="30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EA6E4B-4160-D95F-1120-1C9FDD8391BA}" name="Justine Lancelin" initials="JL" userId="S::justine.lancelin@unep-wcmc.org::9af5429e-1b09-41a0-b4cb-64b2324c9f3e" providerId="AD"/>
  <p188:author id="{884D807D-7A6E-675E-03D2-51CB92EC8028}" name="Santhuri Naidoo" initials="SN" userId="S::santhuri.naidoo@unep-wcmc.org::27bc7383-d147-46d7-86c8-5f85543e6c2e" providerId="AD"/>
  <p188:author id="{C3075C7F-DE7B-72CA-8B31-CDE04357BDD8}" name="N. Noor" initials="NN" userId="N. Noo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oor Noor" initials="NN" lastIdx="1" clrIdx="0">
    <p:extLst>
      <p:ext uri="{19B8F6BF-5375-455C-9EA6-DF929625EA0E}">
        <p15:presenceInfo xmlns:p15="http://schemas.microsoft.com/office/powerpoint/2012/main" userId="S::noor.noor@unep-wcmc.org::aaf79c5f-271c-4ac4-a14f-c7b4f3da56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34B19"/>
    <a:srgbClr val="585856"/>
    <a:srgbClr val="0473B9"/>
    <a:srgbClr val="E52A38"/>
    <a:srgbClr val="499ACC"/>
    <a:srgbClr val="71706F"/>
    <a:srgbClr val="000000"/>
    <a:srgbClr val="7F7F7F"/>
    <a:srgbClr val="E6E6E6"/>
    <a:srgbClr val="007E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805" autoAdjust="0"/>
  </p:normalViewPr>
  <p:slideViewPr>
    <p:cSldViewPr snapToGrid="0">
      <p:cViewPr varScale="1">
        <p:scale>
          <a:sx n="60" d="100"/>
          <a:sy n="60" d="100"/>
        </p:scale>
        <p:origin x="884" y="5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165520-1AF4-49E4-984D-39C29EF2DC7C}" type="doc">
      <dgm:prSet loTypeId="urn:microsoft.com/office/officeart/2011/layout/TabList" loCatId="list" qsTypeId="urn:microsoft.com/office/officeart/2005/8/quickstyle/simple2" qsCatId="simple" csTypeId="urn:microsoft.com/office/officeart/2005/8/colors/accent1_2" csCatId="accent1" phldr="1"/>
      <dgm:spPr/>
      <dgm:t>
        <a:bodyPr/>
        <a:lstStyle/>
        <a:p>
          <a:endParaRPr lang="en-GB"/>
        </a:p>
      </dgm:t>
    </dgm:pt>
    <dgm:pt modelId="{8FD00A24-0A16-49D1-951B-3E21D7DAB0F6}">
      <dgm:prSet phldrT="[Text]"/>
      <dgm:spPr/>
      <dgm:t>
        <a:bodyPr/>
        <a:lstStyle/>
        <a:p>
          <a:r>
            <a:rPr lang="en-GB"/>
            <a:t>Impacts</a:t>
          </a:r>
        </a:p>
      </dgm:t>
    </dgm:pt>
    <dgm:pt modelId="{58757C6A-C258-4E63-B1BD-A111D2A359D0}" type="parTrans" cxnId="{6F26D363-46A6-4297-9626-716F01FD7E80}">
      <dgm:prSet/>
      <dgm:spPr/>
      <dgm:t>
        <a:bodyPr/>
        <a:lstStyle/>
        <a:p>
          <a:endParaRPr lang="en-GB"/>
        </a:p>
      </dgm:t>
    </dgm:pt>
    <dgm:pt modelId="{6EB24193-1454-48A1-8B18-D39DD11F3B37}" type="sibTrans" cxnId="{6F26D363-46A6-4297-9626-716F01FD7E80}">
      <dgm:prSet/>
      <dgm:spPr/>
      <dgm:t>
        <a:bodyPr/>
        <a:lstStyle/>
        <a:p>
          <a:endParaRPr lang="en-GB"/>
        </a:p>
      </dgm:t>
    </dgm:pt>
    <dgm:pt modelId="{8BBC13CC-4841-412A-A7AD-0E003DDEE8ED}">
      <dgm:prSet phldrT="[Text]"/>
      <dgm:spPr/>
      <dgm:t>
        <a:bodyPr/>
        <a:lstStyle/>
        <a:p>
          <a:r>
            <a:rPr lang="en-GB"/>
            <a:t>Dependencies</a:t>
          </a:r>
        </a:p>
      </dgm:t>
    </dgm:pt>
    <dgm:pt modelId="{361455FC-8B94-4260-B732-64EA580A1795}" type="parTrans" cxnId="{51F9A44B-2AD1-418F-86B4-8AE2FD649EE2}">
      <dgm:prSet/>
      <dgm:spPr/>
      <dgm:t>
        <a:bodyPr/>
        <a:lstStyle/>
        <a:p>
          <a:endParaRPr lang="en-GB"/>
        </a:p>
      </dgm:t>
    </dgm:pt>
    <dgm:pt modelId="{EEC2CFCC-5D41-4FFD-90E5-817D05E66BA7}" type="sibTrans" cxnId="{51F9A44B-2AD1-418F-86B4-8AE2FD649EE2}">
      <dgm:prSet/>
      <dgm:spPr/>
      <dgm:t>
        <a:bodyPr/>
        <a:lstStyle/>
        <a:p>
          <a:endParaRPr lang="en-GB"/>
        </a:p>
      </dgm:t>
    </dgm:pt>
    <dgm:pt modelId="{09372491-388E-4D19-98A1-58F954D3E7A1}">
      <dgm:prSet phldrT="[Text]"/>
      <dgm:spPr/>
      <dgm:t>
        <a:bodyPr/>
        <a:lstStyle/>
        <a:p>
          <a:r>
            <a:rPr lang="en-GB"/>
            <a:t>Risks</a:t>
          </a:r>
        </a:p>
      </dgm:t>
    </dgm:pt>
    <dgm:pt modelId="{BE1F8368-EA5A-4B84-9E3D-F2F3D996F830}" type="parTrans" cxnId="{76A04434-E865-4C69-8914-AF8B7D4B0E0C}">
      <dgm:prSet/>
      <dgm:spPr/>
      <dgm:t>
        <a:bodyPr/>
        <a:lstStyle/>
        <a:p>
          <a:endParaRPr lang="en-GB"/>
        </a:p>
      </dgm:t>
    </dgm:pt>
    <dgm:pt modelId="{6CFDB0A7-4A92-4770-B13F-DB7C32A21093}" type="sibTrans" cxnId="{76A04434-E865-4C69-8914-AF8B7D4B0E0C}">
      <dgm:prSet/>
      <dgm:spPr/>
      <dgm:t>
        <a:bodyPr/>
        <a:lstStyle/>
        <a:p>
          <a:endParaRPr lang="en-GB"/>
        </a:p>
      </dgm:t>
    </dgm:pt>
    <dgm:pt modelId="{565FCE3F-B5D3-4977-BF8A-F41CBB124EBA}">
      <dgm:prSet phldrT="[Text]"/>
      <dgm:spPr/>
      <dgm:t>
        <a:bodyPr/>
        <a:lstStyle/>
        <a:p>
          <a:r>
            <a:rPr lang="en-GB"/>
            <a:t>Opportunities</a:t>
          </a:r>
        </a:p>
      </dgm:t>
    </dgm:pt>
    <dgm:pt modelId="{EAA50F62-3BA2-4B54-B234-280B38C965AB}" type="parTrans" cxnId="{D84380D9-8C68-4AC3-AFCD-C1D9AF80A9F0}">
      <dgm:prSet/>
      <dgm:spPr/>
      <dgm:t>
        <a:bodyPr/>
        <a:lstStyle/>
        <a:p>
          <a:endParaRPr lang="en-GB"/>
        </a:p>
      </dgm:t>
    </dgm:pt>
    <dgm:pt modelId="{F374B633-DDBE-4240-8135-2391B8F00CCF}" type="sibTrans" cxnId="{D84380D9-8C68-4AC3-AFCD-C1D9AF80A9F0}">
      <dgm:prSet/>
      <dgm:spPr/>
      <dgm:t>
        <a:bodyPr/>
        <a:lstStyle/>
        <a:p>
          <a:endParaRPr lang="en-GB"/>
        </a:p>
      </dgm:t>
    </dgm:pt>
    <dgm:pt modelId="{77571466-CF43-4B15-AC8D-B58F75A8E7E9}" type="pres">
      <dgm:prSet presAssocID="{09165520-1AF4-49E4-984D-39C29EF2DC7C}" presName="Name0" presStyleCnt="0">
        <dgm:presLayoutVars>
          <dgm:chMax/>
          <dgm:chPref val="3"/>
          <dgm:dir/>
          <dgm:animOne val="branch"/>
          <dgm:animLvl val="lvl"/>
        </dgm:presLayoutVars>
      </dgm:prSet>
      <dgm:spPr/>
    </dgm:pt>
    <dgm:pt modelId="{489F4805-FAD9-42FE-8455-58D1618B2013}" type="pres">
      <dgm:prSet presAssocID="{8FD00A24-0A16-49D1-951B-3E21D7DAB0F6}" presName="composite" presStyleCnt="0"/>
      <dgm:spPr/>
    </dgm:pt>
    <dgm:pt modelId="{368ABD16-823C-48E0-9D8B-7764171405C5}" type="pres">
      <dgm:prSet presAssocID="{8FD00A24-0A16-49D1-951B-3E21D7DAB0F6}" presName="FirstChild" presStyleLbl="revTx" presStyleIdx="0" presStyleCnt="4">
        <dgm:presLayoutVars>
          <dgm:chMax val="0"/>
          <dgm:chPref val="0"/>
          <dgm:bulletEnabled val="1"/>
        </dgm:presLayoutVars>
      </dgm:prSet>
      <dgm:spPr/>
    </dgm:pt>
    <dgm:pt modelId="{224C00F5-4BE7-45F1-B86B-6E4B3CB7BF5B}" type="pres">
      <dgm:prSet presAssocID="{8FD00A24-0A16-49D1-951B-3E21D7DAB0F6}" presName="Parent" presStyleLbl="alignNode1" presStyleIdx="0" presStyleCnt="4">
        <dgm:presLayoutVars>
          <dgm:chMax val="3"/>
          <dgm:chPref val="3"/>
          <dgm:bulletEnabled val="1"/>
        </dgm:presLayoutVars>
      </dgm:prSet>
      <dgm:spPr/>
    </dgm:pt>
    <dgm:pt modelId="{CF071853-55B3-41F2-809F-90E47DAC6DE9}" type="pres">
      <dgm:prSet presAssocID="{8FD00A24-0A16-49D1-951B-3E21D7DAB0F6}" presName="Accent" presStyleLbl="parChTrans1D1" presStyleIdx="0" presStyleCnt="4"/>
      <dgm:spPr/>
    </dgm:pt>
    <dgm:pt modelId="{E787388A-2BEF-4CC3-9453-6013C3E5C2D9}" type="pres">
      <dgm:prSet presAssocID="{6EB24193-1454-48A1-8B18-D39DD11F3B37}" presName="sibTrans" presStyleCnt="0"/>
      <dgm:spPr/>
    </dgm:pt>
    <dgm:pt modelId="{003251D9-208E-49BB-8C62-5EADF8F2AC52}" type="pres">
      <dgm:prSet presAssocID="{8BBC13CC-4841-412A-A7AD-0E003DDEE8ED}" presName="composite" presStyleCnt="0"/>
      <dgm:spPr/>
    </dgm:pt>
    <dgm:pt modelId="{AF1FF0BD-6846-494F-A0B9-DC379F48199C}" type="pres">
      <dgm:prSet presAssocID="{8BBC13CC-4841-412A-A7AD-0E003DDEE8ED}" presName="FirstChild" presStyleLbl="revTx" presStyleIdx="1" presStyleCnt="4">
        <dgm:presLayoutVars>
          <dgm:chMax val="0"/>
          <dgm:chPref val="0"/>
          <dgm:bulletEnabled val="1"/>
        </dgm:presLayoutVars>
      </dgm:prSet>
      <dgm:spPr/>
    </dgm:pt>
    <dgm:pt modelId="{E8B9155C-EEBB-4678-9323-6886486306C1}" type="pres">
      <dgm:prSet presAssocID="{8BBC13CC-4841-412A-A7AD-0E003DDEE8ED}" presName="Parent" presStyleLbl="alignNode1" presStyleIdx="1" presStyleCnt="4">
        <dgm:presLayoutVars>
          <dgm:chMax val="3"/>
          <dgm:chPref val="3"/>
          <dgm:bulletEnabled val="1"/>
        </dgm:presLayoutVars>
      </dgm:prSet>
      <dgm:spPr/>
    </dgm:pt>
    <dgm:pt modelId="{6E75E293-43F0-49FC-8F6A-49308344566F}" type="pres">
      <dgm:prSet presAssocID="{8BBC13CC-4841-412A-A7AD-0E003DDEE8ED}" presName="Accent" presStyleLbl="parChTrans1D1" presStyleIdx="1" presStyleCnt="4"/>
      <dgm:spPr/>
    </dgm:pt>
    <dgm:pt modelId="{3B10B4E3-11C8-4487-BEE9-0E9B2A0BF844}" type="pres">
      <dgm:prSet presAssocID="{EEC2CFCC-5D41-4FFD-90E5-817D05E66BA7}" presName="sibTrans" presStyleCnt="0"/>
      <dgm:spPr/>
    </dgm:pt>
    <dgm:pt modelId="{4B30EA0A-F2C3-41D1-99E2-0E974E18E16F}" type="pres">
      <dgm:prSet presAssocID="{09372491-388E-4D19-98A1-58F954D3E7A1}" presName="composite" presStyleCnt="0"/>
      <dgm:spPr/>
    </dgm:pt>
    <dgm:pt modelId="{CD5AA638-9DCD-49F7-BF4B-1AF208934130}" type="pres">
      <dgm:prSet presAssocID="{09372491-388E-4D19-98A1-58F954D3E7A1}" presName="FirstChild" presStyleLbl="revTx" presStyleIdx="2" presStyleCnt="4">
        <dgm:presLayoutVars>
          <dgm:chMax val="0"/>
          <dgm:chPref val="0"/>
          <dgm:bulletEnabled val="1"/>
        </dgm:presLayoutVars>
      </dgm:prSet>
      <dgm:spPr/>
    </dgm:pt>
    <dgm:pt modelId="{80722524-ED73-421E-A744-EDE468A15682}" type="pres">
      <dgm:prSet presAssocID="{09372491-388E-4D19-98A1-58F954D3E7A1}" presName="Parent" presStyleLbl="alignNode1" presStyleIdx="2" presStyleCnt="4">
        <dgm:presLayoutVars>
          <dgm:chMax val="3"/>
          <dgm:chPref val="3"/>
          <dgm:bulletEnabled val="1"/>
        </dgm:presLayoutVars>
      </dgm:prSet>
      <dgm:spPr/>
    </dgm:pt>
    <dgm:pt modelId="{7A268E5E-7FA4-449A-8FBC-17EFED34984D}" type="pres">
      <dgm:prSet presAssocID="{09372491-388E-4D19-98A1-58F954D3E7A1}" presName="Accent" presStyleLbl="parChTrans1D1" presStyleIdx="2" presStyleCnt="4"/>
      <dgm:spPr/>
    </dgm:pt>
    <dgm:pt modelId="{08517627-9990-4E08-93E4-AF0DF02268DF}" type="pres">
      <dgm:prSet presAssocID="{6CFDB0A7-4A92-4770-B13F-DB7C32A21093}" presName="sibTrans" presStyleCnt="0"/>
      <dgm:spPr/>
    </dgm:pt>
    <dgm:pt modelId="{A0998AE6-9E82-4510-8A7D-7FBB2D0AABBE}" type="pres">
      <dgm:prSet presAssocID="{565FCE3F-B5D3-4977-BF8A-F41CBB124EBA}" presName="composite" presStyleCnt="0"/>
      <dgm:spPr/>
    </dgm:pt>
    <dgm:pt modelId="{8617D647-45D6-400A-9A80-41580C00496C}" type="pres">
      <dgm:prSet presAssocID="{565FCE3F-B5D3-4977-BF8A-F41CBB124EBA}" presName="FirstChild" presStyleLbl="revTx" presStyleIdx="3" presStyleCnt="4">
        <dgm:presLayoutVars>
          <dgm:chMax val="0"/>
          <dgm:chPref val="0"/>
          <dgm:bulletEnabled val="1"/>
        </dgm:presLayoutVars>
      </dgm:prSet>
      <dgm:spPr/>
    </dgm:pt>
    <dgm:pt modelId="{312397F7-8109-4012-93FD-508ABB1E7EC3}" type="pres">
      <dgm:prSet presAssocID="{565FCE3F-B5D3-4977-BF8A-F41CBB124EBA}" presName="Parent" presStyleLbl="alignNode1" presStyleIdx="3" presStyleCnt="4">
        <dgm:presLayoutVars>
          <dgm:chMax val="3"/>
          <dgm:chPref val="3"/>
          <dgm:bulletEnabled val="1"/>
        </dgm:presLayoutVars>
      </dgm:prSet>
      <dgm:spPr/>
    </dgm:pt>
    <dgm:pt modelId="{7DD20C32-D202-4592-A63C-C91D77993C5B}" type="pres">
      <dgm:prSet presAssocID="{565FCE3F-B5D3-4977-BF8A-F41CBB124EBA}" presName="Accent" presStyleLbl="parChTrans1D1" presStyleIdx="3" presStyleCnt="4"/>
      <dgm:spPr/>
    </dgm:pt>
  </dgm:ptLst>
  <dgm:cxnLst>
    <dgm:cxn modelId="{76A04434-E865-4C69-8914-AF8B7D4B0E0C}" srcId="{09165520-1AF4-49E4-984D-39C29EF2DC7C}" destId="{09372491-388E-4D19-98A1-58F954D3E7A1}" srcOrd="2" destOrd="0" parTransId="{BE1F8368-EA5A-4B84-9E3D-F2F3D996F830}" sibTransId="{6CFDB0A7-4A92-4770-B13F-DB7C32A21093}"/>
    <dgm:cxn modelId="{6F26D363-46A6-4297-9626-716F01FD7E80}" srcId="{09165520-1AF4-49E4-984D-39C29EF2DC7C}" destId="{8FD00A24-0A16-49D1-951B-3E21D7DAB0F6}" srcOrd="0" destOrd="0" parTransId="{58757C6A-C258-4E63-B1BD-A111D2A359D0}" sibTransId="{6EB24193-1454-48A1-8B18-D39DD11F3B37}"/>
    <dgm:cxn modelId="{8FBEE663-F10C-467E-A654-A85C675F88B6}" type="presOf" srcId="{565FCE3F-B5D3-4977-BF8A-F41CBB124EBA}" destId="{312397F7-8109-4012-93FD-508ABB1E7EC3}" srcOrd="0" destOrd="0" presId="urn:microsoft.com/office/officeart/2011/layout/TabList"/>
    <dgm:cxn modelId="{51F9A44B-2AD1-418F-86B4-8AE2FD649EE2}" srcId="{09165520-1AF4-49E4-984D-39C29EF2DC7C}" destId="{8BBC13CC-4841-412A-A7AD-0E003DDEE8ED}" srcOrd="1" destOrd="0" parTransId="{361455FC-8B94-4260-B732-64EA580A1795}" sibTransId="{EEC2CFCC-5D41-4FFD-90E5-817D05E66BA7}"/>
    <dgm:cxn modelId="{4EB927C0-3662-4B0D-B114-D2F001F10327}" type="presOf" srcId="{8FD00A24-0A16-49D1-951B-3E21D7DAB0F6}" destId="{224C00F5-4BE7-45F1-B86B-6E4B3CB7BF5B}" srcOrd="0" destOrd="0" presId="urn:microsoft.com/office/officeart/2011/layout/TabList"/>
    <dgm:cxn modelId="{15F1ACC6-3C95-4D8E-8053-5D9E3DB40F28}" type="presOf" srcId="{09372491-388E-4D19-98A1-58F954D3E7A1}" destId="{80722524-ED73-421E-A744-EDE468A15682}" srcOrd="0" destOrd="0" presId="urn:microsoft.com/office/officeart/2011/layout/TabList"/>
    <dgm:cxn modelId="{2C6C0ED3-E143-4912-B24A-5D52962F9487}" type="presOf" srcId="{8BBC13CC-4841-412A-A7AD-0E003DDEE8ED}" destId="{E8B9155C-EEBB-4678-9323-6886486306C1}" srcOrd="0" destOrd="0" presId="urn:microsoft.com/office/officeart/2011/layout/TabList"/>
    <dgm:cxn modelId="{D84380D9-8C68-4AC3-AFCD-C1D9AF80A9F0}" srcId="{09165520-1AF4-49E4-984D-39C29EF2DC7C}" destId="{565FCE3F-B5D3-4977-BF8A-F41CBB124EBA}" srcOrd="3" destOrd="0" parTransId="{EAA50F62-3BA2-4B54-B234-280B38C965AB}" sibTransId="{F374B633-DDBE-4240-8135-2391B8F00CCF}"/>
    <dgm:cxn modelId="{663711F5-E737-4059-880A-3F360774C6DF}" type="presOf" srcId="{09165520-1AF4-49E4-984D-39C29EF2DC7C}" destId="{77571466-CF43-4B15-AC8D-B58F75A8E7E9}" srcOrd="0" destOrd="0" presId="urn:microsoft.com/office/officeart/2011/layout/TabList"/>
    <dgm:cxn modelId="{8FB062FD-6584-4077-B916-8A02656C3904}" type="presParOf" srcId="{77571466-CF43-4B15-AC8D-B58F75A8E7E9}" destId="{489F4805-FAD9-42FE-8455-58D1618B2013}" srcOrd="0" destOrd="0" presId="urn:microsoft.com/office/officeart/2011/layout/TabList"/>
    <dgm:cxn modelId="{F5FB9B2C-604C-4BA1-AB2E-F30EFD8685EB}" type="presParOf" srcId="{489F4805-FAD9-42FE-8455-58D1618B2013}" destId="{368ABD16-823C-48E0-9D8B-7764171405C5}" srcOrd="0" destOrd="0" presId="urn:microsoft.com/office/officeart/2011/layout/TabList"/>
    <dgm:cxn modelId="{CD62FC8C-601E-4A59-9C6C-B54638C814BA}" type="presParOf" srcId="{489F4805-FAD9-42FE-8455-58D1618B2013}" destId="{224C00F5-4BE7-45F1-B86B-6E4B3CB7BF5B}" srcOrd="1" destOrd="0" presId="urn:microsoft.com/office/officeart/2011/layout/TabList"/>
    <dgm:cxn modelId="{6C3CBD0F-C13E-49EB-BABF-595ECE328500}" type="presParOf" srcId="{489F4805-FAD9-42FE-8455-58D1618B2013}" destId="{CF071853-55B3-41F2-809F-90E47DAC6DE9}" srcOrd="2" destOrd="0" presId="urn:microsoft.com/office/officeart/2011/layout/TabList"/>
    <dgm:cxn modelId="{01E7A118-0109-4170-8B8B-DE4A9995F7D8}" type="presParOf" srcId="{77571466-CF43-4B15-AC8D-B58F75A8E7E9}" destId="{E787388A-2BEF-4CC3-9453-6013C3E5C2D9}" srcOrd="1" destOrd="0" presId="urn:microsoft.com/office/officeart/2011/layout/TabList"/>
    <dgm:cxn modelId="{D4A2D5D3-BE64-45CC-9E3F-3917FF8CE1DE}" type="presParOf" srcId="{77571466-CF43-4B15-AC8D-B58F75A8E7E9}" destId="{003251D9-208E-49BB-8C62-5EADF8F2AC52}" srcOrd="2" destOrd="0" presId="urn:microsoft.com/office/officeart/2011/layout/TabList"/>
    <dgm:cxn modelId="{440DC902-1648-44FA-A5D8-E5DA76B04505}" type="presParOf" srcId="{003251D9-208E-49BB-8C62-5EADF8F2AC52}" destId="{AF1FF0BD-6846-494F-A0B9-DC379F48199C}" srcOrd="0" destOrd="0" presId="urn:microsoft.com/office/officeart/2011/layout/TabList"/>
    <dgm:cxn modelId="{382F85F3-54B0-42BD-AE43-B53E565B5CBE}" type="presParOf" srcId="{003251D9-208E-49BB-8C62-5EADF8F2AC52}" destId="{E8B9155C-EEBB-4678-9323-6886486306C1}" srcOrd="1" destOrd="0" presId="urn:microsoft.com/office/officeart/2011/layout/TabList"/>
    <dgm:cxn modelId="{45819E88-EE8B-45D0-B0C5-AD209E1B5E1E}" type="presParOf" srcId="{003251D9-208E-49BB-8C62-5EADF8F2AC52}" destId="{6E75E293-43F0-49FC-8F6A-49308344566F}" srcOrd="2" destOrd="0" presId="urn:microsoft.com/office/officeart/2011/layout/TabList"/>
    <dgm:cxn modelId="{169FEFEA-0A65-43ED-8821-5884C8BC359C}" type="presParOf" srcId="{77571466-CF43-4B15-AC8D-B58F75A8E7E9}" destId="{3B10B4E3-11C8-4487-BEE9-0E9B2A0BF844}" srcOrd="3" destOrd="0" presId="urn:microsoft.com/office/officeart/2011/layout/TabList"/>
    <dgm:cxn modelId="{B42CE621-D18E-4C96-B0CB-B9FE39670388}" type="presParOf" srcId="{77571466-CF43-4B15-AC8D-B58F75A8E7E9}" destId="{4B30EA0A-F2C3-41D1-99E2-0E974E18E16F}" srcOrd="4" destOrd="0" presId="urn:microsoft.com/office/officeart/2011/layout/TabList"/>
    <dgm:cxn modelId="{DF81AAF6-33EF-44CE-A34C-86E308EF501C}" type="presParOf" srcId="{4B30EA0A-F2C3-41D1-99E2-0E974E18E16F}" destId="{CD5AA638-9DCD-49F7-BF4B-1AF208934130}" srcOrd="0" destOrd="0" presId="urn:microsoft.com/office/officeart/2011/layout/TabList"/>
    <dgm:cxn modelId="{91CAE4FB-6553-4C61-8B57-813C120B75A7}" type="presParOf" srcId="{4B30EA0A-F2C3-41D1-99E2-0E974E18E16F}" destId="{80722524-ED73-421E-A744-EDE468A15682}" srcOrd="1" destOrd="0" presId="urn:microsoft.com/office/officeart/2011/layout/TabList"/>
    <dgm:cxn modelId="{56F0CEE8-E0B1-4206-9104-AB0B026B4F2E}" type="presParOf" srcId="{4B30EA0A-F2C3-41D1-99E2-0E974E18E16F}" destId="{7A268E5E-7FA4-449A-8FBC-17EFED34984D}" srcOrd="2" destOrd="0" presId="urn:microsoft.com/office/officeart/2011/layout/TabList"/>
    <dgm:cxn modelId="{041A2D35-2805-42C4-A827-DF0F5105CA7D}" type="presParOf" srcId="{77571466-CF43-4B15-AC8D-B58F75A8E7E9}" destId="{08517627-9990-4E08-93E4-AF0DF02268DF}" srcOrd="5" destOrd="0" presId="urn:microsoft.com/office/officeart/2011/layout/TabList"/>
    <dgm:cxn modelId="{17626D67-26C2-48D8-8453-4437A7096C94}" type="presParOf" srcId="{77571466-CF43-4B15-AC8D-B58F75A8E7E9}" destId="{A0998AE6-9E82-4510-8A7D-7FBB2D0AABBE}" srcOrd="6" destOrd="0" presId="urn:microsoft.com/office/officeart/2011/layout/TabList"/>
    <dgm:cxn modelId="{961A9C8B-B1E3-4A16-BD83-2CBFE1DD6CCC}" type="presParOf" srcId="{A0998AE6-9E82-4510-8A7D-7FBB2D0AABBE}" destId="{8617D647-45D6-400A-9A80-41580C00496C}" srcOrd="0" destOrd="0" presId="urn:microsoft.com/office/officeart/2011/layout/TabList"/>
    <dgm:cxn modelId="{17FAE46C-3DD2-433F-BBD2-4F4098C219B6}" type="presParOf" srcId="{A0998AE6-9E82-4510-8A7D-7FBB2D0AABBE}" destId="{312397F7-8109-4012-93FD-508ABB1E7EC3}" srcOrd="1" destOrd="0" presId="urn:microsoft.com/office/officeart/2011/layout/TabList"/>
    <dgm:cxn modelId="{A2A59560-D3A2-4EDC-818A-638E849DCC8D}" type="presParOf" srcId="{A0998AE6-9E82-4510-8A7D-7FBB2D0AABBE}" destId="{7DD20C32-D202-4592-A63C-C91D77993C5B}"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20C32-D202-4592-A63C-C91D77993C5B}">
      <dsp:nvSpPr>
        <dsp:cNvPr id="0" name=""/>
        <dsp:cNvSpPr/>
      </dsp:nvSpPr>
      <dsp:spPr>
        <a:xfrm>
          <a:off x="0" y="5417514"/>
          <a:ext cx="8128000" cy="0"/>
        </a:xfrm>
        <a:prstGeom prst="line">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268E5E-7FA4-449A-8FBC-17EFED34984D}">
      <dsp:nvSpPr>
        <dsp:cNvPr id="0" name=""/>
        <dsp:cNvSpPr/>
      </dsp:nvSpPr>
      <dsp:spPr>
        <a:xfrm>
          <a:off x="0" y="4047109"/>
          <a:ext cx="8128000" cy="0"/>
        </a:xfrm>
        <a:prstGeom prst="line">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75E293-43F0-49FC-8F6A-49308344566F}">
      <dsp:nvSpPr>
        <dsp:cNvPr id="0" name=""/>
        <dsp:cNvSpPr/>
      </dsp:nvSpPr>
      <dsp:spPr>
        <a:xfrm>
          <a:off x="0" y="2676704"/>
          <a:ext cx="8128000" cy="0"/>
        </a:xfrm>
        <a:prstGeom prst="line">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071853-55B3-41F2-809F-90E47DAC6DE9}">
      <dsp:nvSpPr>
        <dsp:cNvPr id="0" name=""/>
        <dsp:cNvSpPr/>
      </dsp:nvSpPr>
      <dsp:spPr>
        <a:xfrm>
          <a:off x="0" y="1306300"/>
          <a:ext cx="8128000" cy="0"/>
        </a:xfrm>
        <a:prstGeom prst="line">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8ABD16-823C-48E0-9D8B-7764171405C5}">
      <dsp:nvSpPr>
        <dsp:cNvPr id="0" name=""/>
        <dsp:cNvSpPr/>
      </dsp:nvSpPr>
      <dsp:spPr>
        <a:xfrm>
          <a:off x="2113279" y="1152"/>
          <a:ext cx="6014720" cy="1305147"/>
        </a:xfrm>
        <a:prstGeom prst="rect">
          <a:avLst/>
        </a:prstGeom>
        <a:noFill/>
        <a:ln>
          <a:noFill/>
        </a:ln>
        <a:effectLst/>
      </dsp:spPr>
      <dsp:style>
        <a:lnRef idx="0">
          <a:scrgbClr r="0" g="0" b="0"/>
        </a:lnRef>
        <a:fillRef idx="0">
          <a:scrgbClr r="0" g="0" b="0"/>
        </a:fillRef>
        <a:effectRef idx="0">
          <a:scrgbClr r="0" g="0" b="0"/>
        </a:effectRef>
        <a:fontRef idx="minor"/>
      </dsp:style>
    </dsp:sp>
    <dsp:sp modelId="{224C00F5-4BE7-45F1-B86B-6E4B3CB7BF5B}">
      <dsp:nvSpPr>
        <dsp:cNvPr id="0" name=""/>
        <dsp:cNvSpPr/>
      </dsp:nvSpPr>
      <dsp:spPr>
        <a:xfrm>
          <a:off x="0" y="1152"/>
          <a:ext cx="2113280" cy="1305147"/>
        </a:xfrm>
        <a:prstGeom prst="round2SameRect">
          <a:avLst>
            <a:gd name="adj1" fmla="val 16670"/>
            <a:gd name="adj2" fmla="val 0"/>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a:t>Impacts</a:t>
          </a:r>
        </a:p>
      </dsp:txBody>
      <dsp:txXfrm>
        <a:off x="63723" y="64875"/>
        <a:ext cx="1985834" cy="1241424"/>
      </dsp:txXfrm>
    </dsp:sp>
    <dsp:sp modelId="{AF1FF0BD-6846-494F-A0B9-DC379F48199C}">
      <dsp:nvSpPr>
        <dsp:cNvPr id="0" name=""/>
        <dsp:cNvSpPr/>
      </dsp:nvSpPr>
      <dsp:spPr>
        <a:xfrm>
          <a:off x="2113279" y="1371557"/>
          <a:ext cx="6014720" cy="1305147"/>
        </a:xfrm>
        <a:prstGeom prst="rect">
          <a:avLst/>
        </a:prstGeom>
        <a:noFill/>
        <a:ln>
          <a:noFill/>
        </a:ln>
        <a:effectLst/>
      </dsp:spPr>
      <dsp:style>
        <a:lnRef idx="0">
          <a:scrgbClr r="0" g="0" b="0"/>
        </a:lnRef>
        <a:fillRef idx="0">
          <a:scrgbClr r="0" g="0" b="0"/>
        </a:fillRef>
        <a:effectRef idx="0">
          <a:scrgbClr r="0" g="0" b="0"/>
        </a:effectRef>
        <a:fontRef idx="minor"/>
      </dsp:style>
    </dsp:sp>
    <dsp:sp modelId="{E8B9155C-EEBB-4678-9323-6886486306C1}">
      <dsp:nvSpPr>
        <dsp:cNvPr id="0" name=""/>
        <dsp:cNvSpPr/>
      </dsp:nvSpPr>
      <dsp:spPr>
        <a:xfrm>
          <a:off x="0" y="1371557"/>
          <a:ext cx="2113280" cy="1305147"/>
        </a:xfrm>
        <a:prstGeom prst="round2SameRect">
          <a:avLst>
            <a:gd name="adj1" fmla="val 16670"/>
            <a:gd name="adj2" fmla="val 0"/>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a:t>Dependencies</a:t>
          </a:r>
        </a:p>
      </dsp:txBody>
      <dsp:txXfrm>
        <a:off x="63723" y="1435280"/>
        <a:ext cx="1985834" cy="1241424"/>
      </dsp:txXfrm>
    </dsp:sp>
    <dsp:sp modelId="{CD5AA638-9DCD-49F7-BF4B-1AF208934130}">
      <dsp:nvSpPr>
        <dsp:cNvPr id="0" name=""/>
        <dsp:cNvSpPr/>
      </dsp:nvSpPr>
      <dsp:spPr>
        <a:xfrm>
          <a:off x="2113279" y="2741962"/>
          <a:ext cx="6014720" cy="1305147"/>
        </a:xfrm>
        <a:prstGeom prst="rect">
          <a:avLst/>
        </a:prstGeom>
        <a:noFill/>
        <a:ln>
          <a:noFill/>
        </a:ln>
        <a:effectLst/>
      </dsp:spPr>
      <dsp:style>
        <a:lnRef idx="0">
          <a:scrgbClr r="0" g="0" b="0"/>
        </a:lnRef>
        <a:fillRef idx="0">
          <a:scrgbClr r="0" g="0" b="0"/>
        </a:fillRef>
        <a:effectRef idx="0">
          <a:scrgbClr r="0" g="0" b="0"/>
        </a:effectRef>
        <a:fontRef idx="minor"/>
      </dsp:style>
    </dsp:sp>
    <dsp:sp modelId="{80722524-ED73-421E-A744-EDE468A15682}">
      <dsp:nvSpPr>
        <dsp:cNvPr id="0" name=""/>
        <dsp:cNvSpPr/>
      </dsp:nvSpPr>
      <dsp:spPr>
        <a:xfrm>
          <a:off x="0" y="2741962"/>
          <a:ext cx="2113280" cy="1305147"/>
        </a:xfrm>
        <a:prstGeom prst="round2SameRect">
          <a:avLst>
            <a:gd name="adj1" fmla="val 16670"/>
            <a:gd name="adj2" fmla="val 0"/>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a:t>Risks</a:t>
          </a:r>
        </a:p>
      </dsp:txBody>
      <dsp:txXfrm>
        <a:off x="63723" y="2805685"/>
        <a:ext cx="1985834" cy="1241424"/>
      </dsp:txXfrm>
    </dsp:sp>
    <dsp:sp modelId="{8617D647-45D6-400A-9A80-41580C00496C}">
      <dsp:nvSpPr>
        <dsp:cNvPr id="0" name=""/>
        <dsp:cNvSpPr/>
      </dsp:nvSpPr>
      <dsp:spPr>
        <a:xfrm>
          <a:off x="2113279" y="4112366"/>
          <a:ext cx="6014720" cy="1305147"/>
        </a:xfrm>
        <a:prstGeom prst="rect">
          <a:avLst/>
        </a:prstGeom>
        <a:noFill/>
        <a:ln>
          <a:noFill/>
        </a:ln>
        <a:effectLst/>
      </dsp:spPr>
      <dsp:style>
        <a:lnRef idx="0">
          <a:scrgbClr r="0" g="0" b="0"/>
        </a:lnRef>
        <a:fillRef idx="0">
          <a:scrgbClr r="0" g="0" b="0"/>
        </a:fillRef>
        <a:effectRef idx="0">
          <a:scrgbClr r="0" g="0" b="0"/>
        </a:effectRef>
        <a:fontRef idx="minor"/>
      </dsp:style>
    </dsp:sp>
    <dsp:sp modelId="{312397F7-8109-4012-93FD-508ABB1E7EC3}">
      <dsp:nvSpPr>
        <dsp:cNvPr id="0" name=""/>
        <dsp:cNvSpPr/>
      </dsp:nvSpPr>
      <dsp:spPr>
        <a:xfrm>
          <a:off x="0" y="4112366"/>
          <a:ext cx="2113280" cy="1305147"/>
        </a:xfrm>
        <a:prstGeom prst="round2SameRect">
          <a:avLst>
            <a:gd name="adj1" fmla="val 16670"/>
            <a:gd name="adj2" fmla="val 0"/>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a:t>Opportunities</a:t>
          </a:r>
        </a:p>
      </dsp:txBody>
      <dsp:txXfrm>
        <a:off x="63723" y="4176089"/>
        <a:ext cx="1985834" cy="1241424"/>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D2F23CF2-AE04-482E-89C6-954BC89F66C2}" type="datetimeFigureOut">
              <a:rPr lang="en-GB" smtClean="0"/>
              <a:t>04/12/2023</a:t>
            </a:fld>
            <a:endParaRPr lang="en-GB"/>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A761BA9A-3860-4F35-A82F-D48F4F368402}" type="slidenum">
              <a:rPr lang="en-GB" smtClean="0"/>
              <a:t>‹#›</a:t>
            </a:fld>
            <a:endParaRPr lang="en-GB"/>
          </a:p>
        </p:txBody>
      </p:sp>
    </p:spTree>
    <p:extLst>
      <p:ext uri="{BB962C8B-B14F-4D97-AF65-F5344CB8AC3E}">
        <p14:creationId xmlns:p14="http://schemas.microsoft.com/office/powerpoint/2010/main" val="3368484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unepfi.org/wordpress/wp-content/uploads/2022/04/Are-you-ready-for-nature-related-disclosure.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2735263"/>
            <a:ext cx="13109575" cy="7375525"/>
          </a:xfrm>
        </p:spPr>
      </p:sp>
      <p:sp>
        <p:nvSpPr>
          <p:cNvPr id="3" name="Notes Placeholder 2"/>
          <p:cNvSpPr>
            <a:spLocks noGrp="1"/>
          </p:cNvSpPr>
          <p:nvPr>
            <p:ph type="body" idx="1"/>
          </p:nvPr>
        </p:nvSpPr>
        <p:spPr/>
        <p:txBody>
          <a:bodyPr/>
          <a:lstStyle/>
          <a:p>
            <a:pPr fontAlgn="base"/>
            <a:r>
              <a:rPr lang="en-GB" sz="1600" b="0" i="0" kern="1200">
                <a:solidFill>
                  <a:schemeClr val="tx1"/>
                </a:solidFill>
                <a:effectLst/>
                <a:latin typeface="+mn-lt"/>
                <a:cs typeface="Calibri"/>
              </a:rPr>
              <a:t>Transition slide template</a:t>
            </a:r>
          </a:p>
        </p:txBody>
      </p:sp>
      <p:sp>
        <p:nvSpPr>
          <p:cNvPr id="4" name="Slide Number Placeholder 3"/>
          <p:cNvSpPr>
            <a:spLocks noGrp="1"/>
          </p:cNvSpPr>
          <p:nvPr>
            <p:ph type="sldNum" sz="quarter" idx="5"/>
          </p:nvPr>
        </p:nvSpPr>
        <p:spPr/>
        <p:txBody>
          <a:bodyPr/>
          <a:lstStyle/>
          <a:p>
            <a:pPr marL="0" marR="0" lvl="0" indent="0" algn="r" defTabSz="277104" rtl="0" eaLnBrk="1" fontAlgn="auto" latinLnBrk="0" hangingPunct="1">
              <a:lnSpc>
                <a:spcPct val="100000"/>
              </a:lnSpc>
              <a:spcBef>
                <a:spcPts val="0"/>
              </a:spcBef>
              <a:spcAft>
                <a:spcPts val="0"/>
              </a:spcAft>
              <a:buClrTx/>
              <a:buSzTx/>
              <a:buFontTx/>
              <a:buNone/>
              <a:tabLst/>
              <a:defRPr/>
            </a:pPr>
            <a:fld id="{E8BFA49F-0189-A243-B73C-CA5076C2962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77104"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288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Just this week, IUCN published a conceptual framework for business action that could be useful to conceptualise your approach to businesses and financial institutions.</a:t>
            </a:r>
          </a:p>
          <a:p>
            <a:endParaRPr lang="en-GB"/>
          </a:p>
          <a:p>
            <a:r>
              <a:rPr lang="en-GB"/>
              <a:t>The high-level business actions for nature (Business for Nature, 2022), provide a framework for key actions businesses can take towards nature positive (Figure 5). This framework was developed in collaboration with leading organisations with a view to achieve alignment and build on existing guidance and initiatives (including from the Science Based Targets Network, Taskforce on Nature-related Financial Disclosures, World Business Council for Sustainable Development (WBCSD) nature positive building blocks, and Natural Capital Protocol). These steps can help business to structure their approach and guide their activities and actions. This paper outlines considerations and potential areas of action across the assess, commit, transform and disclosure framework to guide business in developing their thinking and strategies to contribute to nature positive. This necessitates a suite of action by business, enabled by ambitious commitments and shifts in business models and purpose at the corporate level, and implemented across value chains, sites, and landscapes.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485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are just three of the guidance that you would probably most here about in relation to brining biodiversity to the heart of decision-making within the private sector. I mainly focused in 2023, The LEAP approach from the Task-Force on nature-related finance disclosures helps businesses and financial institutions </a:t>
            </a:r>
            <a:r>
              <a:rPr lang="en-GB" b="0" i="0">
                <a:solidFill>
                  <a:srgbClr val="FFFFFF"/>
                </a:solidFill>
                <a:effectLst/>
                <a:latin typeface="Open Sans" panose="020B0606030504020204" pitchFamily="34" charset="0"/>
              </a:rPr>
              <a:t>identify and assess their nature-related issues (impact, dependencies, risks and opportunities) to support disclosure and action. Framework for companies and </a:t>
            </a:r>
            <a:r>
              <a:rPr lang="en-GB" b="0" i="0" err="1">
                <a:solidFill>
                  <a:srgbClr val="FFFFFF"/>
                </a:solidFill>
                <a:effectLst/>
                <a:latin typeface="Open Sans" panose="020B0606030504020204" pitchFamily="34" charset="0"/>
              </a:rPr>
              <a:t>Fis</a:t>
            </a:r>
            <a:r>
              <a:rPr lang="en-GB" b="0" i="0">
                <a:solidFill>
                  <a:srgbClr val="FFFFFF"/>
                </a:solidFill>
                <a:effectLst/>
                <a:latin typeface="Open Sans" panose="020B0606030504020204" pitchFamily="34" charset="0"/>
              </a:rPr>
              <a:t> to </a:t>
            </a:r>
            <a:r>
              <a:rPr lang="en-GB"/>
              <a:t>identify, assess, manage and, where appropriate, disclose nature-related issues.</a:t>
            </a:r>
          </a:p>
          <a:p>
            <a:endParaRPr lang="en-GB"/>
          </a:p>
          <a:p>
            <a:r>
              <a:rPr lang="en-GB"/>
              <a:t>This version of SBTN’s Step 3 Land guidance will allow a selected group of companies to pilot Science Based Targets for Land and to align their commitments to nature with the necessary speed and scale of action as determined by science.</a:t>
            </a:r>
          </a:p>
          <a:p>
            <a:endParaRPr lang="en-GB"/>
          </a:p>
          <a:p>
            <a:r>
              <a:rPr lang="en-GB"/>
              <a:t>Within Land systems the targets are used to operationalize and define a consistent path for companies that will align their commitments and actions with what nature needs: • Target 1: No Conversion of Natural Ecosystems • Target 2: Land Footprint Reduction Reduces • Target 3: Landscape Engagement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955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will strengthen the knowledge base to support efforts by business to achieve the 2050 Vision for Biodiversity and the objectives of the Convention on Biological Diversity,</a:t>
            </a:r>
          </a:p>
          <a:p>
            <a:endParaRPr lang="en-GB" sz="1200">
              <a:effectLst/>
              <a:latin typeface="Roboto Light" panose="02000000000000000000" pitchFamily="2" charset="0"/>
              <a:ea typeface="Cambria" panose="02040503050406030204" pitchFamily="18" charset="0"/>
              <a:cs typeface="Times New Roman" panose="02020603050405020304" pitchFamily="18" charset="0"/>
            </a:endParaRPr>
          </a:p>
          <a:p>
            <a:r>
              <a:rPr lang="en-GB"/>
              <a:t>The assessment will categorize the dependencies and impacts of business and financial institutions on biodiversity and nature’s contributions to people, which incorporates ecosystem services and other analogous concepts, including in relation to indigenous peoples and local communities. It will assess methods for measuring direct dependencies and impacts and, where appropriate, indirect dependencies and impacts, and will assess options for actions by businesses and by others, including Governments, the financial sector, indigenous peoples and local communities, and civil society, that interact with business.</a:t>
            </a:r>
            <a:endParaRPr lang="en-GB" sz="1200">
              <a:effectLst/>
              <a:latin typeface="Roboto Light" panose="02000000000000000000" pitchFamily="2"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81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a:cs typeface="Calibri"/>
              </a:rPr>
              <a:t>Against this backdrop we are starting to see the number of business commitments towards nature growing in number and in ambition. </a:t>
            </a:r>
          </a:p>
          <a:p>
            <a:endParaRPr lang="en-GB" b="0" baseline="0">
              <a:cs typeface="Calibri"/>
            </a:endParaRPr>
          </a:p>
          <a:p>
            <a:r>
              <a:rPr lang="en-GB" b="0" baseline="0">
                <a:cs typeface="Calibri"/>
              </a:rPr>
              <a:t>Some companies are considering their approaches in line with broader global goals and efforts across the broader landscape. Others are linking their commitment towards project impacts and aiming towards net positive impact, where overall losses as a result of project activities are exceeded by the gains made for biodiversity. </a:t>
            </a:r>
          </a:p>
          <a:p>
            <a:endParaRPr lang="en-GB" b="0" baseline="0">
              <a:cs typeface="Calibri"/>
            </a:endParaRPr>
          </a:p>
          <a:p>
            <a:r>
              <a:rPr lang="en-GB" b="0" baseline="0">
                <a:cs typeface="Calibri"/>
              </a:rPr>
              <a:t>Pressure on businesses to take action and make science-based commitments is growing. Action towards nature should be underpinned by actions to address impacts caused by project activities, but it is increasingly recognised that businesses need to go beyond this and look for opportunities for positive action within value chains and land/sea </a:t>
            </a:r>
            <a:r>
              <a:rPr lang="en-GB" b="0" baseline="0" err="1">
                <a:cs typeface="Calibri"/>
              </a:rPr>
              <a:t>scapes</a:t>
            </a:r>
            <a:r>
              <a:rPr lang="en-GB" b="0" baseline="0">
                <a:cs typeface="Calibri"/>
              </a:rPr>
              <a:t> and to address historical and accumulated losses. </a:t>
            </a:r>
          </a:p>
          <a:p>
            <a:endParaRPr lang="en-GB" b="0" baseline="0">
              <a:cs typeface="Calibri"/>
            </a:endParaRPr>
          </a:p>
          <a:p>
            <a:r>
              <a:rPr lang="en-GB" b="0" baseline="0">
                <a:cs typeface="Calibri"/>
              </a:rPr>
              <a:t>I hope these starts to give you an indications of the connections between the evidence-based and structures your are developing in your countries and direct linkages with business challenges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103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Roboto Light" panose="02000000000000000000" pitchFamily="2" charset="0"/>
                <a:ea typeface="Cambria" panose="02040503050406030204" pitchFamily="18" charset="0"/>
                <a:cs typeface="Times New Roman" panose="02020603050405020304" pitchFamily="18" charset="0"/>
              </a:rPr>
              <a:t>A key finding from the “</a:t>
            </a:r>
            <a:r>
              <a:rPr lang="en-GB" sz="1200" dirty="0">
                <a:effectLst/>
                <a:latin typeface="Calibri" panose="020F0502020204030204" pitchFamily="34" charset="0"/>
                <a:ea typeface="Calibri" panose="020F0502020204030204" pitchFamily="34" charset="0"/>
                <a:cs typeface="Arial" panose="020B0604020202020204" pitchFamily="34" charset="0"/>
              </a:rPr>
              <a:t>Are You Ready for Nature-related Disclosure?”</a:t>
            </a:r>
            <a:r>
              <a:rPr lang="en-GB" sz="1200" dirty="0">
                <a:effectLst/>
                <a:latin typeface="Roboto Light" panose="02000000000000000000" pitchFamily="2" charset="0"/>
                <a:ea typeface="Cambria" panose="02040503050406030204" pitchFamily="18" charset="0"/>
                <a:cs typeface="Times New Roman" panose="02020603050405020304" pitchFamily="18" charset="0"/>
              </a:rPr>
              <a:t> report was that all companies interviewed acknowledged that their business activities are facing nature-related risks, either due to their impacts and/or dependencies on nature – with reference being made to the type of risks detailed by the TNFD and many other publications, from physical risk, to regulatory, reputational and transition risks. This highlights how much ground nature-related risk as a concept, has already covered, for it to be considered across sectors and geographies.</a:t>
            </a:r>
          </a:p>
          <a:p>
            <a:r>
              <a:rPr lang="en-GB" sz="1200" dirty="0">
                <a:effectLst/>
                <a:latin typeface="Roboto Light" panose="02000000000000000000" pitchFamily="2" charset="0"/>
                <a:ea typeface="Cambria" panose="02040503050406030204" pitchFamily="18" charset="0"/>
                <a:cs typeface="Times New Roman" panose="02020603050405020304" pitchFamily="18" charset="0"/>
              </a:rPr>
              <a:t> </a:t>
            </a:r>
          </a:p>
          <a:p>
            <a:r>
              <a:rPr lang="en-GB" sz="1200" dirty="0">
                <a:effectLst/>
                <a:latin typeface="Roboto Light" panose="02000000000000000000" pitchFamily="2" charset="0"/>
                <a:ea typeface="Cambria" panose="02040503050406030204" pitchFamily="18" charset="0"/>
                <a:cs typeface="Times New Roman" panose="02020603050405020304" pitchFamily="18" charset="0"/>
              </a:rPr>
              <a:t>Building on this widespread acknowledgement of risks, companies have started assessing and addressing them, but their progress on a so-called nature-related journey varies significantly, along the broad stages outlined on this graphic. </a:t>
            </a:r>
          </a:p>
          <a:p>
            <a:r>
              <a:rPr lang="en-GB" sz="1200" dirty="0">
                <a:effectLst/>
                <a:latin typeface="Roboto Light" panose="02000000000000000000" pitchFamily="2" charset="0"/>
                <a:ea typeface="Cambria" panose="02040503050406030204" pitchFamily="18" charset="0"/>
                <a:cs typeface="Times New Roman" panose="02020603050405020304" pitchFamily="18" charset="0"/>
              </a:rPr>
              <a:t> </a:t>
            </a:r>
          </a:p>
          <a:p>
            <a:r>
              <a:rPr lang="en-GB" sz="1200" dirty="0">
                <a:effectLst/>
                <a:latin typeface="Roboto Light" panose="02000000000000000000" pitchFamily="2" charset="0"/>
                <a:ea typeface="Cambria" panose="02040503050406030204" pitchFamily="18" charset="0"/>
                <a:cs typeface="Times New Roman" panose="02020603050405020304" pitchFamily="18" charset="0"/>
              </a:rPr>
              <a:t>The majority of companies interviewed would be considered Nascent or Emergent, with a minority of front-runners as Strategic. It could be argued that for nature-related considerations to be fully Embedded, a company would be expected to have set comprehensive nature-related targets, with key performance indicators to monitor and report on </a:t>
            </a:r>
            <a:r>
              <a:rPr lang="en-GB" sz="1200" i="1" dirty="0">
                <a:effectLst/>
                <a:latin typeface="Roboto Light" panose="02000000000000000000" pitchFamily="2" charset="0"/>
                <a:ea typeface="Cambria" panose="02040503050406030204" pitchFamily="18" charset="0"/>
                <a:cs typeface="Times New Roman" panose="02020603050405020304" pitchFamily="18" charset="0"/>
              </a:rPr>
              <a:t>its progress </a:t>
            </a:r>
            <a:r>
              <a:rPr lang="en-GB" sz="1200" dirty="0">
                <a:effectLst/>
                <a:latin typeface="Roboto Light" panose="02000000000000000000" pitchFamily="2" charset="0"/>
                <a:ea typeface="Cambria" panose="02040503050406030204" pitchFamily="18" charset="0"/>
                <a:cs typeface="Times New Roman" panose="02020603050405020304" pitchFamily="18" charset="0"/>
              </a:rPr>
              <a:t>across its activities. And no companies interviewed would currently qualify as Embedded; highlighting the work yet to be done.</a:t>
            </a:r>
          </a:p>
          <a:p>
            <a:endParaRPr lang="en-GB" sz="1200" dirty="0">
              <a:effectLst/>
              <a:latin typeface="Roboto Light" panose="02000000000000000000" pitchFamily="2" charset="0"/>
              <a:ea typeface="Cambria" panose="02040503050406030204" pitchFamily="18" charset="0"/>
              <a:cs typeface="Times New Roman" panose="02020603050405020304" pitchFamily="18" charset="0"/>
            </a:endParaRPr>
          </a:p>
          <a:p>
            <a:r>
              <a:rPr lang="en-GB" sz="1200" dirty="0">
                <a:effectLst/>
                <a:latin typeface="Roboto Light" panose="02000000000000000000" pitchFamily="2" charset="0"/>
                <a:ea typeface="Cambria" panose="02040503050406030204" pitchFamily="18" charset="0"/>
                <a:cs typeface="Times New Roman" panose="02020603050405020304" pitchFamily="18" charset="0"/>
              </a:rPr>
              <a:t>Another key finding has been that nature-related risk management in companies is far from systematic, with assessments, measurement and reporting practices varying significantly across companies and across topic-areas. However, all companies interviewed highlighted their ongoing search for relevant tools, data and other publicly available resources to incorporate into their risk management frameworks.</a:t>
            </a:r>
          </a:p>
          <a:p>
            <a:endParaRPr lang="en-GB" sz="1200" dirty="0">
              <a:effectLst/>
              <a:latin typeface="Roboto Light" panose="02000000000000000000" pitchFamily="2" charset="0"/>
              <a:ea typeface="Cambria" panose="02040503050406030204" pitchFamily="18" charset="0"/>
              <a:cs typeface="Times New Roman" panose="02020603050405020304" pitchFamily="18" charset="0"/>
            </a:endParaRPr>
          </a:p>
          <a:p>
            <a:r>
              <a:rPr lang="en-GB" sz="1200" dirty="0">
                <a:effectLst/>
                <a:latin typeface="Roboto Light" panose="02000000000000000000" pitchFamily="2" charset="0"/>
                <a:ea typeface="Cambria" panose="02040503050406030204" pitchFamily="18" charset="0"/>
                <a:cs typeface="Times New Roman" panose="02020603050405020304" pitchFamily="18" charset="0"/>
              </a:rPr>
              <a:t>Source:</a:t>
            </a:r>
          </a:p>
          <a:p>
            <a:pPr>
              <a:lnSpc>
                <a:spcPct val="107000"/>
              </a:lnSpc>
              <a:spcAft>
                <a:spcPts val="800"/>
              </a:spcAft>
            </a:pPr>
            <a:r>
              <a:rPr lang="en-GB" sz="12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UN Environment Programme (2022)</a:t>
            </a:r>
            <a:r>
              <a:rPr lang="en-GB" sz="1200" dirty="0">
                <a:effectLst/>
                <a:latin typeface="Calibri" panose="020F0502020204030204" pitchFamily="34" charset="0"/>
                <a:ea typeface="Calibri" panose="020F0502020204030204" pitchFamily="34" charset="0"/>
                <a:cs typeface="Arial" panose="020B0604020202020204" pitchFamily="34" charset="0"/>
              </a:rPr>
              <a:t>. Are You Ready for Nature-related Disclosure?</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https://www.unepfi.org/wordpress/wp-content/uploads/2022/04/Are-you-ready-for-nature-related-disclosure.pdf</a:t>
            </a:r>
          </a:p>
          <a:p>
            <a:endParaRPr lang="en-GB" sz="1200" dirty="0">
              <a:effectLst/>
              <a:latin typeface="Roboto Light" panose="02000000000000000000" pitchFamily="2"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Summary of 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Most companies are beginning their journey to embed nature in operations.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Nature-related risks are not systematically or comprehensively acted upon.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Nature-related risk management is far from systematic, with a focus on mitigation of impacts in direct operations or engagement with suppliers.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Reporting and disclosure of nature-related risks is inconsistent and insufficient and lacks shared approaches.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Front runner companies are beginning to look at dependencies through the lens of nature-related 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Companies need help and are looking for opportunities to collaborate.</a:t>
            </a:r>
          </a:p>
          <a:p>
            <a:endParaRPr lang="en-GB" sz="1200" dirty="0">
              <a:effectLst/>
              <a:latin typeface="Roboto Light" panose="02000000000000000000" pitchFamily="2"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661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D2B412-8D80-411B-AF10-7977D18996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30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Climate commitments towards Net-Zero are a very good point to start as companies have already starting developing their strategies and </a:t>
            </a:r>
            <a:r>
              <a:rPr lang="en-GB" err="1"/>
              <a:t>disclousing</a:t>
            </a:r>
            <a:r>
              <a:rPr lang="en-GB"/>
              <a:t> actions for a few years now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888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This is from ENCORE (Colombia analysis), the right hand side shows the impact of key sectors which put pressure on natural capital. The left hand side shows the ecosystem services that these same sectors use that are generated by natural capital. You can see that there is significant overlap between pressures on natural capital assets and the ecosystem service benefits that are need e.g. most sectors pollute water and soil but also rely on water and soil, so there are likely to be negative feedbacks within and between sectors where they are co-located. (the ENCORE database is not spatially specific) [NB – top sector on here is coffee, which Viet Nam exports a lot of]</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103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Hot of the press</a:t>
            </a:r>
          </a:p>
          <a:p>
            <a:r>
              <a:rPr lang="en-GB"/>
              <a:t>Private finance needs to be consider in NBSAP</a:t>
            </a:r>
          </a:p>
          <a:p>
            <a:endParaRPr lang="en-GB"/>
          </a:p>
          <a:p>
            <a:r>
              <a:rPr lang="en-GB"/>
              <a:t>Goal D for the alignment of private finance with the goals and targets of the agreements; most of the world’s governments are considering how to engage this sector in the NBSAP.1</a:t>
            </a:r>
          </a:p>
          <a:p>
            <a:endParaRPr lang="en-GB"/>
          </a:p>
          <a:p>
            <a:r>
              <a:rPr lang="en-GB"/>
              <a:t>the private financial sector will play an increasingly important role in financing nature—because of increasing transparency of dependencies and impacts, and that public sector budgets are stretched. Indeed, public debt reached an all-time high of USD 92 trillion in 2022, presenting an acute challenge to many countries in meeting sustainable development goals.</a:t>
            </a:r>
          </a:p>
          <a:p>
            <a:r>
              <a:rPr lang="en-GB"/>
              <a:t>By private finance, we refer to entities like banks, insurers, and investors including asset owners and managers that are owned entirely or majority by shareholders, without a government stake</a:t>
            </a:r>
          </a:p>
          <a:p>
            <a:endParaRPr lang="en-GB"/>
          </a:p>
          <a:p>
            <a:r>
              <a:rPr lang="en-GB"/>
              <a:t>Target 19 provides detail on closing the nature finance gap including private finance solutions, while Target 15 also specifically references the financial sector in terms of assessing and disclosing nature-related risks, dependencies, impacts and opportunities. Decision 15 / 7 on resource mobilisation encouraged Parties to develop financing plans (including private finance as relevant including removal of harmful subsidies), and decision 15 / 5 on the monitoring framework includes a number of finance indicators including D3 which tracks domestic and international private finance for conservation and sustainable use of biodiversity and ecosystems.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732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According to the WEF 80% of threatened and near-threatened species are endangered by Food, land and Ocean use, </a:t>
            </a:r>
            <a:r>
              <a:rPr lang="en-GB" err="1"/>
              <a:t>Insfrastructure</a:t>
            </a:r>
            <a:r>
              <a:rPr lang="en-GB"/>
              <a:t> development and the built environment and Energy and extractives posing the most significant business-related pressures to biodiversity; these are also where the largest opportunity to lead in co-creating nature-positive pathways.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a:solidFill>
                  <a:schemeClr val="tx1"/>
                </a:solidFill>
                <a:latin typeface="Roboto" panose="02000000000000000000" pitchFamily="2" charset="0"/>
                <a:ea typeface="Roboto" panose="02000000000000000000" pitchFamily="2" charset="0"/>
                <a:cs typeface="+mn-cs"/>
              </a:rPr>
              <a:t>In 2020 WEF outlined 15 systemic transitions </a:t>
            </a:r>
            <a:r>
              <a:rPr lang="en-GB" sz="1200" b="0" i="1" u="none" strike="noStrike" kern="1200" baseline="0">
                <a:solidFill>
                  <a:schemeClr val="tx1"/>
                </a:solidFill>
                <a:latin typeface="Roboto" panose="02000000000000000000" pitchFamily="2" charset="0"/>
                <a:ea typeface="Roboto" panose="02000000000000000000" pitchFamily="2" charset="0"/>
                <a:cs typeface="+mn-cs"/>
              </a:rPr>
              <a:t>(presented on the next slide) </a:t>
            </a:r>
            <a:r>
              <a:rPr lang="en-GB" sz="1200" b="0" i="0" u="none" strike="noStrike" kern="1200" baseline="0">
                <a:solidFill>
                  <a:schemeClr val="tx1"/>
                </a:solidFill>
                <a:latin typeface="Roboto" panose="02000000000000000000" pitchFamily="2" charset="0"/>
                <a:ea typeface="Roboto" panose="02000000000000000000" pitchFamily="2" charset="0"/>
                <a:cs typeface="+mn-cs"/>
              </a:rPr>
              <a:t>with annual business opportunities worth $10 trillion that could create 395 million jobs by 2030.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a:solidFill>
                <a:schemeClr val="tx1"/>
              </a:solidFill>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a:solidFill>
                  <a:schemeClr val="tx1"/>
                </a:solidFill>
                <a:latin typeface="Roboto" panose="02000000000000000000" pitchFamily="2" charset="0"/>
                <a:ea typeface="Roboto" panose="02000000000000000000" pitchFamily="2" charset="0"/>
                <a:cs typeface="+mn-cs"/>
              </a:rPr>
              <a:t>Together these transitions can pave the way towards a people- and nature-positive development that will be resilient to future shocks.</a:t>
            </a:r>
          </a:p>
          <a:p>
            <a:endParaRPr lang="en-GB" sz="1200" b="0">
              <a:solidFill>
                <a:schemeClr val="tx1"/>
              </a:solidFill>
              <a:latin typeface="Roboto" panose="02000000000000000000" pitchFamily="2" charset="0"/>
              <a:ea typeface="Roboto" panose="02000000000000000000" pitchFamily="2" charset="0"/>
            </a:endParaRPr>
          </a:p>
          <a:p>
            <a:r>
              <a:rPr lang="en-GB" sz="1200" b="0" i="1" u="none" strike="noStrike" kern="1200" baseline="0">
                <a:solidFill>
                  <a:schemeClr val="tx1"/>
                </a:solidFill>
                <a:latin typeface="Roboto" panose="02000000000000000000" pitchFamily="2" charset="0"/>
                <a:ea typeface="Roboto" panose="02000000000000000000" pitchFamily="2" charset="0"/>
                <a:cs typeface="+mn-cs"/>
              </a:rPr>
              <a:t>This image shows how the three socioeconomic systems can lead to total business and job opportunities by 2030. </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726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Whole of society approach</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321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“Biodiversity loss and ecosystem collapse” is viewed as one of the fastest deteriorating global risks over the next decade, and all six environmental risks feature in the top 10 risks over the next 10 years. 5 environmental risks within the coming 2 years</a:t>
            </a:r>
          </a:p>
          <a:p>
            <a:endParaRPr lang="en-GB"/>
          </a:p>
          <a:p>
            <a:r>
              <a:rPr lang="en-GB"/>
              <a:t>This translates in potential disruption for businesses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Roboto Light"/>
              </a:rPr>
              <a:t>Globally, $44 Trillion of economic value generation are at risk from nature loss</a:t>
            </a:r>
            <a:r>
              <a:rPr lang="en-US"/>
              <a:t> </a:t>
            </a:r>
            <a:r>
              <a:rPr lang="en-GB">
                <a:latin typeface="Roboto Light"/>
              </a:rPr>
              <a:t>(50% of Global GDP)</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883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Taken together, climate change and nature loss can present a number of risks for companies which in turn can translate into financial impact reflected in income statements, cash flow and balance sheets. Experienced on a broad scale this can have knock-on implications for the financial system affecting credit ratings, liquidity and markets. </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991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Greatest representation of businesses in a CBD COP15.</a:t>
            </a:r>
          </a:p>
          <a:p>
            <a:endParaRPr lang="en-GB"/>
          </a:p>
          <a:p>
            <a:pPr>
              <a:lnSpc>
                <a:spcPct val="107000"/>
              </a:lnSpc>
              <a:spcAft>
                <a:spcPts val="800"/>
              </a:spcAft>
            </a:pPr>
            <a:r>
              <a:rPr lang="en-US" sz="1200" kern="1200">
                <a:effectLst/>
                <a:latin typeface="Calibri" panose="020F0502020204030204" pitchFamily="34" charset="0"/>
                <a:ea typeface="MS Mincho" panose="02020609040205080304" pitchFamily="49" charset="-128"/>
                <a:cs typeface="Calibri" panose="020F0502020204030204" pitchFamily="34" charset="0"/>
              </a:rPr>
              <a:t>In 2020 a wide-ranging group of NGOs and business organizations put forward a global goal for nature-positive as a clear call to action for more ambition and an overarching goal that could be integrated with other climate and development goals. The Global Goal for Nature (Locke et al, 2020) outlines three temporal objectives, set against a baseline of 2020, to:</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eriod"/>
            </a:pPr>
            <a:r>
              <a:rPr lang="en-US" sz="1200" kern="1200">
                <a:effectLst/>
                <a:latin typeface="Calibri" panose="020F0502020204030204" pitchFamily="34" charset="0"/>
                <a:ea typeface="MS Mincho" panose="02020609040205080304" pitchFamily="49" charset="-128"/>
                <a:cs typeface="Calibri" panose="020F0502020204030204" pitchFamily="34" charset="0"/>
              </a:rPr>
              <a:t>Achieve zero net loss of nature by 2020</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eriod"/>
            </a:pPr>
            <a:r>
              <a:rPr lang="en-US" sz="1200" kern="1200">
                <a:effectLst/>
                <a:latin typeface="Calibri" panose="020F0502020204030204" pitchFamily="34" charset="0"/>
                <a:ea typeface="MS Mincho" panose="02020609040205080304" pitchFamily="49" charset="-128"/>
                <a:cs typeface="Calibri" panose="020F0502020204030204" pitchFamily="34" charset="0"/>
              </a:rPr>
              <a:t>Be nature net-positive by 2030</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eriod"/>
            </a:pPr>
            <a:r>
              <a:rPr lang="en-US" sz="1200" kern="1200">
                <a:effectLst/>
                <a:latin typeface="Calibri" panose="020F0502020204030204" pitchFamily="34" charset="0"/>
                <a:ea typeface="MS Mincho" panose="02020609040205080304" pitchFamily="49" charset="-128"/>
                <a:cs typeface="Calibri" panose="020F0502020204030204" pitchFamily="34" charset="0"/>
              </a:rPr>
              <a:t>Have a full recovery of nature by 2050 </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52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a:cs typeface="Calibri"/>
              </a:rPr>
              <a:t>Against this backdrop we are starting to see the number of business commitments towards nature growing in number and in ambition. We are starting to see an increasing number of business are adopting best practices such as applying the mitigation hierarchy. </a:t>
            </a:r>
            <a:r>
              <a:rPr lang="en-GB"/>
              <a:t>However, these targets and practices alone will not lead to the transformative changes needed to deliver nature positive change, which requires a transformation across value and supply chains. </a:t>
            </a:r>
            <a:r>
              <a:rPr lang="en-GB" b="0" baseline="0">
                <a:cs typeface="Calibri"/>
              </a:rPr>
              <a:t>Some companies are considering their approaches in line with broader global goals and efforts across the broader landscape. </a:t>
            </a:r>
          </a:p>
          <a:p>
            <a:endParaRPr lang="en-GB" b="0" baseline="0">
              <a:cs typeface="Calibri"/>
            </a:endParaRPr>
          </a:p>
          <a:p>
            <a:r>
              <a:rPr lang="en-GB" b="0" baseline="0">
                <a:cs typeface="Calibri"/>
              </a:rPr>
              <a:t>Pressure on businesses to take action and make science-based commitments is growing. Action towards nature should be underpinned by actions to address impacts caused by project activities, but it is increasingly recognised that businesses need to go beyond this and look for opportunities for positive action within value chains and land/sea </a:t>
            </a:r>
            <a:r>
              <a:rPr lang="en-GB" b="0" baseline="0" err="1">
                <a:cs typeface="Calibri"/>
              </a:rPr>
              <a:t>scapes</a:t>
            </a:r>
            <a:r>
              <a:rPr lang="en-GB" b="0" baseline="0">
                <a:cs typeface="Calibri"/>
              </a:rPr>
              <a:t> and to address historical and accumulated losses.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276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a:cs typeface="Calibri"/>
              </a:rPr>
              <a:t>Against this backdrop we are starting to see the number of business commitments towards nature growing in number and in ambition. </a:t>
            </a:r>
          </a:p>
          <a:p>
            <a:endParaRPr lang="en-GB" b="0" baseline="0">
              <a:cs typeface="Calibri"/>
            </a:endParaRPr>
          </a:p>
          <a:p>
            <a:r>
              <a:rPr lang="en-GB" b="0" baseline="0">
                <a:cs typeface="Calibri"/>
              </a:rPr>
              <a:t>Some companies are considering their approaches in line with broader global goals and efforts across the broader landscape. Others are linking their commitment towards project impacts and aiming towards net positive impact, where overall losses as a result of project activities are exceeded by the gains made for biodiversity. </a:t>
            </a:r>
          </a:p>
          <a:p>
            <a:endParaRPr lang="en-GB" b="0" baseline="0">
              <a:cs typeface="Calibri"/>
            </a:endParaRPr>
          </a:p>
          <a:p>
            <a:r>
              <a:rPr lang="en-GB" b="0" baseline="0">
                <a:cs typeface="Calibri"/>
              </a:rPr>
              <a:t>Pressure on businesses to take action and make science-based commitments is growing. Action towards nature should be underpinned by actions to address impacts caused by project activities, but it is increasingly recognised that businesses need to go beyond this and look for opportunities for positive action within value chains and land/sea </a:t>
            </a:r>
            <a:r>
              <a:rPr lang="en-GB" b="0" baseline="0" err="1">
                <a:cs typeface="Calibri"/>
              </a:rPr>
              <a:t>scapes</a:t>
            </a:r>
            <a:r>
              <a:rPr lang="en-GB" b="0" baseline="0">
                <a:cs typeface="Calibri"/>
              </a:rPr>
              <a:t> and to address historical and accumulated losses.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175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Businesses need to understand their impacts and dependencies on nature, manage their nature-related risks and embed the value of nature into their decision making to identify and implement opportunities that contribute towards the nature positive global goal. </a:t>
            </a:r>
          </a:p>
          <a:p>
            <a:endParaRPr lang="en-GB"/>
          </a:p>
          <a:p>
            <a:r>
              <a:rPr lang="en-GB"/>
              <a:t>Achieving nature positive requires collective action across sectors, value chains and landscapes. While the most ambitious actions by single companies cannot deliver nature positive if implemented in isolation, individual businesses can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436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Nature positive is a global societal goal to halt and reverse the loss of nature for the benefit of people and the planet. Achieving this will require action by governments, businesses, and financial institutions.</a:t>
            </a:r>
          </a:p>
          <a:p>
            <a:endParaRPr lang="en-GB"/>
          </a:p>
          <a:p>
            <a:pPr>
              <a:lnSpc>
                <a:spcPct val="107000"/>
              </a:lnSpc>
              <a:spcAft>
                <a:spcPts val="800"/>
              </a:spcAft>
            </a:pPr>
            <a:r>
              <a:rPr lang="en-US" sz="1200" kern="1200">
                <a:effectLst/>
                <a:latin typeface="Calibri" panose="020F0502020204030204" pitchFamily="34" charset="0"/>
                <a:ea typeface="MS Mincho" panose="02020609040205080304" pitchFamily="49" charset="-128"/>
                <a:cs typeface="Calibri" panose="020F0502020204030204" pitchFamily="34" charset="0"/>
              </a:rPr>
              <a:t>A clear call to action for more ambition and an overarching goal that could be integrated with other climate and development goals. The Global Goal for Nature (Locke et al, 2020) outlines three temporal objectives, set against a baseline of 2020, to:</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eriod"/>
            </a:pPr>
            <a:r>
              <a:rPr lang="en-US" sz="1200" kern="1200">
                <a:effectLst/>
                <a:latin typeface="Calibri" panose="020F0502020204030204" pitchFamily="34" charset="0"/>
                <a:ea typeface="MS Mincho" panose="02020609040205080304" pitchFamily="49" charset="-128"/>
                <a:cs typeface="Calibri" panose="020F0502020204030204" pitchFamily="34" charset="0"/>
              </a:rPr>
              <a:t>Achieve zero net loss of nature by 2020</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eriod"/>
            </a:pPr>
            <a:r>
              <a:rPr lang="en-US" sz="1200" kern="1200">
                <a:effectLst/>
                <a:latin typeface="Calibri" panose="020F0502020204030204" pitchFamily="34" charset="0"/>
                <a:ea typeface="MS Mincho" panose="02020609040205080304" pitchFamily="49" charset="-128"/>
                <a:cs typeface="Calibri" panose="020F0502020204030204" pitchFamily="34" charset="0"/>
              </a:rPr>
              <a:t>Be nature net-positive by 2030</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eriod"/>
            </a:pPr>
            <a:r>
              <a:rPr lang="en-US" sz="1200" kern="1200">
                <a:effectLst/>
                <a:latin typeface="Calibri" panose="020F0502020204030204" pitchFamily="34" charset="0"/>
                <a:ea typeface="MS Mincho" panose="02020609040205080304" pitchFamily="49" charset="-128"/>
                <a:cs typeface="Calibri" panose="020F0502020204030204" pitchFamily="34" charset="0"/>
              </a:rPr>
              <a:t>Have a full recovery of nature by 2050 </a:t>
            </a:r>
          </a:p>
          <a:p>
            <a:pPr marL="342900" lvl="0" indent="-342900">
              <a:lnSpc>
                <a:spcPct val="107000"/>
              </a:lnSpc>
              <a:spcAft>
                <a:spcPts val="800"/>
              </a:spcAft>
              <a:buFont typeface="+mj-lt"/>
              <a:buAutoNum type="arabicPeriod"/>
            </a:pPr>
            <a:endParaRPr lang="en-US" sz="1200" kern="1200">
              <a:effectLst/>
              <a:latin typeface="Calibri" panose="020F0502020204030204" pitchFamily="34" charset="0"/>
              <a:ea typeface="MS Mincho" panose="02020609040205080304" pitchFamily="49" charset="-128"/>
              <a:cs typeface="Calibri" panose="020F0502020204030204" pitchFamily="34" charset="0"/>
            </a:endParaRPr>
          </a:p>
          <a:p>
            <a:pPr marL="342900" lvl="0" indent="-342900">
              <a:lnSpc>
                <a:spcPct val="107000"/>
              </a:lnSpc>
              <a:spcAft>
                <a:spcPts val="800"/>
              </a:spcAft>
              <a:buFont typeface="+mj-lt"/>
              <a:buAutoNum type="arabicPeriod"/>
            </a:pPr>
            <a:endParaRPr lang="en-US" sz="1200" kern="1200">
              <a:effectLst/>
              <a:latin typeface="Calibri" panose="020F0502020204030204" pitchFamily="34" charset="0"/>
              <a:ea typeface="MS Mincho" panose="02020609040205080304" pitchFamily="49" charset="-128"/>
              <a:cs typeface="Calibri" panose="020F0502020204030204" pitchFamily="34" charset="0"/>
            </a:endParaRPr>
          </a:p>
          <a:p>
            <a:pPr marL="0" lvl="0" indent="0">
              <a:lnSpc>
                <a:spcPct val="107000"/>
              </a:lnSpc>
              <a:spcAft>
                <a:spcPts val="800"/>
              </a:spcAft>
              <a:buFont typeface="+mj-lt"/>
              <a:buNone/>
            </a:pPr>
            <a:r>
              <a:rPr lang="en-GB"/>
              <a:t>The term “nature positive” was not included within the final text of the Kunming-Montreal Global Biodiversity Framework. However, there is alignment between the language and terminology used in definitions of nature positive and the mission and vision of the KMGBF. The 2030 mission speaks to the need to “halt and reverse biodiversity loss to put nature on a path to recovery”. In addition, the KMGBF goals and many of the nature positive definitions (as highlighted in section 2.1) include similar language and intent. The goals and targets within the KMGBF seek to address pressures on biodiversity, increase efforts towards protection, conservation, and restoration, and ensure sustainable use of biodiversity for the benefit of people and the planet. This increase in biodiversity globally is fundamental to achievement of a global goal for nature positive.</a:t>
            </a:r>
            <a:endParaRPr lang="en-US" sz="1200" kern="1200">
              <a:effectLst/>
              <a:latin typeface="Calibri" panose="020F0502020204030204" pitchFamily="34" charset="0"/>
              <a:ea typeface="MS Mincho" panose="02020609040205080304" pitchFamily="49" charset="-128"/>
              <a:cs typeface="Calibri" panose="020F0502020204030204" pitchFamily="34" charset="0"/>
            </a:endParaRPr>
          </a:p>
          <a:p>
            <a:pPr marL="0" lvl="0" indent="0">
              <a:lnSpc>
                <a:spcPct val="107000"/>
              </a:lnSpc>
              <a:spcAft>
                <a:spcPts val="800"/>
              </a:spcAft>
              <a:buFont typeface="+mj-lt"/>
              <a:buNone/>
            </a:pPr>
            <a:endParaRPr lang="en-US" sz="1200" kern="1200">
              <a:effectLst/>
              <a:latin typeface="Calibri" panose="020F0502020204030204" pitchFamily="34" charset="0"/>
              <a:ea typeface="MS Mincho" panose="02020609040205080304" pitchFamily="49" charset="-128"/>
              <a:cs typeface="Calibri" panose="020F0502020204030204" pitchFamily="34" charset="0"/>
            </a:endParaRPr>
          </a:p>
          <a:p>
            <a:pPr marL="0" lvl="0" indent="0">
              <a:lnSpc>
                <a:spcPct val="107000"/>
              </a:lnSpc>
              <a:spcAft>
                <a:spcPts val="800"/>
              </a:spcAft>
              <a:buFont typeface="+mj-lt"/>
              <a:buNone/>
            </a:pPr>
            <a:r>
              <a:rPr lang="en-GB"/>
              <a:t>A nature positive goal recognises that the Sustainable Development Goals can only be realised if the biosphere related goals are met (Figure 2). Recognition of these interconnections and synergies between global goals will enable coordinated action towards a nature positive, net-zero and equitable </a:t>
            </a:r>
            <a:r>
              <a:rPr lang="en-GB" err="1"/>
              <a:t>wor</a:t>
            </a:r>
            <a:endParaRPr lang="en-US" sz="1200" kern="1200">
              <a:effectLst/>
              <a:latin typeface="Calibri" panose="020F0502020204030204" pitchFamily="34" charset="0"/>
              <a:ea typeface="MS Mincho" panose="02020609040205080304" pitchFamily="49" charset="-128"/>
              <a:cs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840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2_Full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40E2AA-4B7C-8B4C-AE25-8B8EC4DDF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341"/>
            <a:ext cx="12192000" cy="624659"/>
          </a:xfrm>
          <a:prstGeom prst="rect">
            <a:avLst/>
          </a:prstGeom>
        </p:spPr>
      </p:pic>
    </p:spTree>
    <p:extLst>
      <p:ext uri="{BB962C8B-B14F-4D97-AF65-F5344CB8AC3E}">
        <p14:creationId xmlns:p14="http://schemas.microsoft.com/office/powerpoint/2010/main" val="1487805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291892-6B27-BE49-A741-405262CD7A63}"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F3876E-1596-EE45-A957-1EFA6D76121F}" type="slidenum">
              <a:rPr lang="en-US" smtClean="0"/>
              <a:t>‹#›</a:t>
            </a:fld>
            <a:endParaRPr lang="en-US"/>
          </a:p>
        </p:txBody>
      </p:sp>
    </p:spTree>
    <p:extLst>
      <p:ext uri="{BB962C8B-B14F-4D97-AF65-F5344CB8AC3E}">
        <p14:creationId xmlns:p14="http://schemas.microsoft.com/office/powerpoint/2010/main" val="3746012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FB291892-6B27-BE49-A741-405262CD7A63}"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F3876E-1596-EE45-A957-1EFA6D76121F}" type="slidenum">
              <a:rPr lang="en-US" smtClean="0"/>
              <a:t>‹#›</a:t>
            </a:fld>
            <a:endParaRPr lang="en-US"/>
          </a:p>
        </p:txBody>
      </p:sp>
    </p:spTree>
    <p:extLst>
      <p:ext uri="{BB962C8B-B14F-4D97-AF65-F5344CB8AC3E}">
        <p14:creationId xmlns:p14="http://schemas.microsoft.com/office/powerpoint/2010/main" val="2753660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F1EC93-8A15-1CE5-F3EA-5B2B2D7E34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2638574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291892-6B27-BE49-A741-405262CD7A63}"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F3876E-1596-EE45-A957-1EFA6D76121F}" type="slidenum">
              <a:rPr lang="en-US" smtClean="0"/>
              <a:t>‹#›</a:t>
            </a:fld>
            <a:endParaRPr lang="en-US"/>
          </a:p>
        </p:txBody>
      </p:sp>
    </p:spTree>
    <p:extLst>
      <p:ext uri="{BB962C8B-B14F-4D97-AF65-F5344CB8AC3E}">
        <p14:creationId xmlns:p14="http://schemas.microsoft.com/office/powerpoint/2010/main" val="1170106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291892-6B27-BE49-A741-405262CD7A63}"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3876E-1596-EE45-A957-1EFA6D76121F}" type="slidenum">
              <a:rPr lang="en-US" smtClean="0"/>
              <a:t>‹#›</a:t>
            </a:fld>
            <a:endParaRPr lang="en-US"/>
          </a:p>
        </p:txBody>
      </p:sp>
    </p:spTree>
    <p:extLst>
      <p:ext uri="{BB962C8B-B14F-4D97-AF65-F5344CB8AC3E}">
        <p14:creationId xmlns:p14="http://schemas.microsoft.com/office/powerpoint/2010/main" val="3765165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291892-6B27-BE49-A741-405262CD7A63}"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3876E-1596-EE45-A957-1EFA6D76121F}" type="slidenum">
              <a:rPr lang="en-US" smtClean="0"/>
              <a:t>‹#›</a:t>
            </a:fld>
            <a:endParaRPr lang="en-US"/>
          </a:p>
        </p:txBody>
      </p:sp>
    </p:spTree>
    <p:extLst>
      <p:ext uri="{BB962C8B-B14F-4D97-AF65-F5344CB8AC3E}">
        <p14:creationId xmlns:p14="http://schemas.microsoft.com/office/powerpoint/2010/main" val="3644811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291892-6B27-BE49-A741-405262CD7A63}"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3876E-1596-EE45-A957-1EFA6D76121F}" type="slidenum">
              <a:rPr lang="en-US" smtClean="0"/>
              <a:t>‹#›</a:t>
            </a:fld>
            <a:endParaRPr lang="en-US"/>
          </a:p>
        </p:txBody>
      </p:sp>
    </p:spTree>
    <p:extLst>
      <p:ext uri="{BB962C8B-B14F-4D97-AF65-F5344CB8AC3E}">
        <p14:creationId xmlns:p14="http://schemas.microsoft.com/office/powerpoint/2010/main" val="2762491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291892-6B27-BE49-A741-405262CD7A63}"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3876E-1596-EE45-A957-1EFA6D76121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1077399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291892-6B27-BE49-A741-405262CD7A63}"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3876E-1596-EE45-A957-1EFA6D76121F}" type="slidenum">
              <a:rPr lang="en-US" smtClean="0"/>
              <a:t>‹#›</a:t>
            </a:fld>
            <a:endParaRPr lang="en-US"/>
          </a:p>
        </p:txBody>
      </p:sp>
    </p:spTree>
    <p:extLst>
      <p:ext uri="{BB962C8B-B14F-4D97-AF65-F5344CB8AC3E}">
        <p14:creationId xmlns:p14="http://schemas.microsoft.com/office/powerpoint/2010/main" val="1226752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291892-6B27-BE49-A741-405262CD7A63}"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3876E-1596-EE45-A957-1EFA6D76121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66336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3_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D9FFAA6-7CE0-4D81-A857-0AA78AB423F7}"/>
              </a:ext>
            </a:extLst>
          </p:cNvPr>
          <p:cNvSpPr>
            <a:spLocks noGrp="1"/>
          </p:cNvSpPr>
          <p:nvPr>
            <p:ph type="pic" sz="quarter" idx="10"/>
          </p:nvPr>
        </p:nvSpPr>
        <p:spPr>
          <a:xfrm>
            <a:off x="586466" y="539750"/>
            <a:ext cx="5280934" cy="5778500"/>
          </a:xfrm>
          <a:custGeom>
            <a:avLst/>
            <a:gdLst>
              <a:gd name="connsiteX0" fmla="*/ 0 w 5280934"/>
              <a:gd name="connsiteY0" fmla="*/ 0 h 5778500"/>
              <a:gd name="connsiteX1" fmla="*/ 5280934 w 5280934"/>
              <a:gd name="connsiteY1" fmla="*/ 0 h 5778500"/>
              <a:gd name="connsiteX2" fmla="*/ 5280934 w 5280934"/>
              <a:gd name="connsiteY2" fmla="*/ 5778500 h 5778500"/>
              <a:gd name="connsiteX3" fmla="*/ 0 w 5280934"/>
              <a:gd name="connsiteY3" fmla="*/ 5778500 h 5778500"/>
            </a:gdLst>
            <a:ahLst/>
            <a:cxnLst>
              <a:cxn ang="0">
                <a:pos x="connsiteX0" y="connsiteY0"/>
              </a:cxn>
              <a:cxn ang="0">
                <a:pos x="connsiteX1" y="connsiteY1"/>
              </a:cxn>
              <a:cxn ang="0">
                <a:pos x="connsiteX2" y="connsiteY2"/>
              </a:cxn>
              <a:cxn ang="0">
                <a:pos x="connsiteX3" y="connsiteY3"/>
              </a:cxn>
            </a:cxnLst>
            <a:rect l="l" t="t" r="r" b="b"/>
            <a:pathLst>
              <a:path w="5280934" h="5778500">
                <a:moveTo>
                  <a:pt x="0" y="0"/>
                </a:moveTo>
                <a:lnTo>
                  <a:pt x="5280934" y="0"/>
                </a:lnTo>
                <a:lnTo>
                  <a:pt x="5280934" y="5778500"/>
                </a:lnTo>
                <a:lnTo>
                  <a:pt x="0" y="5778500"/>
                </a:lnTo>
                <a:close/>
              </a:path>
            </a:pathLst>
          </a:custGeom>
        </p:spPr>
        <p:txBody>
          <a:bodyPr wrap="square" anchor="ctr">
            <a:noAutofit/>
          </a:bodyPr>
          <a:lstStyle/>
          <a:p>
            <a:endParaRPr lang="en-US"/>
          </a:p>
        </p:txBody>
      </p:sp>
    </p:spTree>
    <p:extLst>
      <p:ext uri="{BB962C8B-B14F-4D97-AF65-F5344CB8AC3E}">
        <p14:creationId xmlns:p14="http://schemas.microsoft.com/office/powerpoint/2010/main" val="371030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291892-6B27-BE49-A741-405262CD7A63}"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3876E-1596-EE45-A957-1EFA6D76121F}" type="slidenum">
              <a:rPr lang="en-US" smtClean="0"/>
              <a:t>‹#›</a:t>
            </a:fld>
            <a:endParaRPr lang="en-US"/>
          </a:p>
        </p:txBody>
      </p:sp>
    </p:spTree>
    <p:extLst>
      <p:ext uri="{BB962C8B-B14F-4D97-AF65-F5344CB8AC3E}">
        <p14:creationId xmlns:p14="http://schemas.microsoft.com/office/powerpoint/2010/main" val="946052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291892-6B27-BE49-A741-405262CD7A63}"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3876E-1596-EE45-A957-1EFA6D76121F}" type="slidenum">
              <a:rPr lang="en-US" smtClean="0"/>
              <a:t>‹#›</a:t>
            </a:fld>
            <a:endParaRPr lang="en-US"/>
          </a:p>
        </p:txBody>
      </p:sp>
    </p:spTree>
    <p:extLst>
      <p:ext uri="{BB962C8B-B14F-4D97-AF65-F5344CB8AC3E}">
        <p14:creationId xmlns:p14="http://schemas.microsoft.com/office/powerpoint/2010/main" val="3810495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291892-6B27-BE49-A741-405262CD7A63}"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3876E-1596-EE45-A957-1EFA6D76121F}" type="slidenum">
              <a:rPr lang="en-US" smtClean="0"/>
              <a:t>‹#›</a:t>
            </a:fld>
            <a:endParaRPr lang="en-US"/>
          </a:p>
        </p:txBody>
      </p:sp>
    </p:spTree>
    <p:extLst>
      <p:ext uri="{BB962C8B-B14F-4D97-AF65-F5344CB8AC3E}">
        <p14:creationId xmlns:p14="http://schemas.microsoft.com/office/powerpoint/2010/main" val="2590595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B9EBBA-996F-894A-B54A-D6246ED52CEA}" type="datetimeFigureOut">
              <a:rPr lang="en-US" dirty="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8" name="Rectangle 7" descr="View of a mountain range">
            <a:extLst>
              <a:ext uri="{FF2B5EF4-FFF2-40B4-BE49-F238E27FC236}">
                <a16:creationId xmlns:a16="http://schemas.microsoft.com/office/drawing/2014/main" id="{071FE4F0-09EA-4223-8D54-4A729E2E8D07}"/>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9" name="Rectangle 8">
            <a:extLst>
              <a:ext uri="{FF2B5EF4-FFF2-40B4-BE49-F238E27FC236}">
                <a16:creationId xmlns:a16="http://schemas.microsoft.com/office/drawing/2014/main" id="{F14282CF-4B58-4B9C-85ED-98832EA8C2D4}"/>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a:p>
        </p:txBody>
      </p:sp>
      <p:sp>
        <p:nvSpPr>
          <p:cNvPr id="10" name="Rectangle 9">
            <a:extLst>
              <a:ext uri="{FF2B5EF4-FFF2-40B4-BE49-F238E27FC236}">
                <a16:creationId xmlns:a16="http://schemas.microsoft.com/office/drawing/2014/main" id="{624701C0-EB72-4639-A5A9-0B82B808DC87}"/>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a:p>
        </p:txBody>
      </p:sp>
    </p:spTree>
    <p:extLst>
      <p:ext uri="{BB962C8B-B14F-4D97-AF65-F5344CB8AC3E}">
        <p14:creationId xmlns:p14="http://schemas.microsoft.com/office/powerpoint/2010/main" val="1867800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noProof="0"/>
              <a:t>MM.DD.20XX</a:t>
            </a:r>
          </a:p>
        </p:txBody>
      </p:sp>
      <p:sp>
        <p:nvSpPr>
          <p:cNvPr id="5" name="Footer Placeholder 4"/>
          <p:cNvSpPr>
            <a:spLocks noGrp="1"/>
          </p:cNvSpPr>
          <p:nvPr>
            <p:ph type="ftr" sz="quarter" idx="11"/>
          </p:nvPr>
        </p:nvSpPr>
        <p:spPr/>
        <p:txBody>
          <a:bodyPr/>
          <a:lstStyle/>
          <a:p>
            <a:r>
              <a:rPr lang="en-US" noProof="0"/>
              <a:t>ADD A FOOTER</a:t>
            </a:r>
          </a:p>
        </p:txBody>
      </p:sp>
      <p:sp>
        <p:nvSpPr>
          <p:cNvPr id="6" name="Slide Number Placeholder 5"/>
          <p:cNvSpPr>
            <a:spLocks noGrp="1"/>
          </p:cNvSpPr>
          <p:nvPr>
            <p:ph type="sldNum" sz="quarter" idx="12"/>
          </p:nvPr>
        </p:nvSpPr>
        <p:spPr/>
        <p:txBody>
          <a:bodyPr/>
          <a:lstStyle/>
          <a:p>
            <a:fld id="{D495E168-DA5E-4888-8D8A-92B118324C14}" type="slidenum">
              <a:rPr lang="en-US" noProof="0" smtClean="0"/>
              <a:pPr/>
              <a:t>‹#›</a:t>
            </a:fld>
            <a:endParaRPr lang="en-US" noProof="0"/>
          </a:p>
        </p:txBody>
      </p:sp>
      <p:sp>
        <p:nvSpPr>
          <p:cNvPr id="8" name="Rectangle 7" descr="View of a lake and mountain range">
            <a:extLst>
              <a:ext uri="{FF2B5EF4-FFF2-40B4-BE49-F238E27FC236}">
                <a16:creationId xmlns:a16="http://schemas.microsoft.com/office/drawing/2014/main" id="{00D3C147-95EA-4600-B860-46796C38258B}"/>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9" name="Rectangle 8">
            <a:extLst>
              <a:ext uri="{FF2B5EF4-FFF2-40B4-BE49-F238E27FC236}">
                <a16:creationId xmlns:a16="http://schemas.microsoft.com/office/drawing/2014/main" id="{F2C62F56-34E4-45BA-939A-F7CA433DB4F1}"/>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10" name="Oval 9">
            <a:extLst>
              <a:ext uri="{FF2B5EF4-FFF2-40B4-BE49-F238E27FC236}">
                <a16:creationId xmlns:a16="http://schemas.microsoft.com/office/drawing/2014/main" id="{E938583B-104F-4AF7-B029-8090AECD5040}"/>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2" name="Rectangle 11">
            <a:extLst>
              <a:ext uri="{FF2B5EF4-FFF2-40B4-BE49-F238E27FC236}">
                <a16:creationId xmlns:a16="http://schemas.microsoft.com/office/drawing/2014/main" id="{C15318DA-EE59-4FED-A7FC-041F0AE7907A}"/>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a:p>
        </p:txBody>
      </p:sp>
    </p:spTree>
    <p:extLst>
      <p:ext uri="{BB962C8B-B14F-4D97-AF65-F5344CB8AC3E}">
        <p14:creationId xmlns:p14="http://schemas.microsoft.com/office/powerpoint/2010/main" val="2851529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noProof="0"/>
              <a:t>MM.DD.20XX</a:t>
            </a:r>
          </a:p>
        </p:txBody>
      </p:sp>
      <p:sp>
        <p:nvSpPr>
          <p:cNvPr id="5" name="Footer Placeholder 4"/>
          <p:cNvSpPr>
            <a:spLocks noGrp="1"/>
          </p:cNvSpPr>
          <p:nvPr>
            <p:ph type="ftr" sz="quarter" idx="11"/>
          </p:nvPr>
        </p:nvSpPr>
        <p:spPr/>
        <p:txBody>
          <a:bodyPr/>
          <a:lstStyle/>
          <a:p>
            <a:r>
              <a:rPr lang="en-US" noProof="0"/>
              <a:t>ADD A FOOTER</a:t>
            </a:r>
          </a:p>
        </p:txBody>
      </p:sp>
      <p:sp>
        <p:nvSpPr>
          <p:cNvPr id="6" name="Slide Number Placeholder 5"/>
          <p:cNvSpPr>
            <a:spLocks noGrp="1"/>
          </p:cNvSpPr>
          <p:nvPr>
            <p:ph type="sldNum" sz="quarter" idx="12"/>
          </p:nvPr>
        </p:nvSpPr>
        <p:spPr/>
        <p:txBody>
          <a:bodyPr/>
          <a:lstStyle/>
          <a:p>
            <a:fld id="{D495E168-DA5E-4888-8D8A-92B118324C14}" type="slidenum">
              <a:rPr lang="en-US" noProof="0" smtClean="0"/>
              <a:pPr/>
              <a:t>‹#›</a:t>
            </a:fld>
            <a:endParaRPr lang="en-US" noProof="0"/>
          </a:p>
        </p:txBody>
      </p:sp>
      <p:sp>
        <p:nvSpPr>
          <p:cNvPr id="8" name="Rectangle 7">
            <a:extLst>
              <a:ext uri="{FF2B5EF4-FFF2-40B4-BE49-F238E27FC236}">
                <a16:creationId xmlns:a16="http://schemas.microsoft.com/office/drawing/2014/main" id="{70974A3D-71C8-478B-8D5B-D26EADED41AD}"/>
              </a:ext>
              <a:ext uri="{C183D7F6-B498-43B3-948B-1728B52AA6E4}">
                <adec:decorative xmlns:adec="http://schemas.microsoft.com/office/drawing/2017/decorative" val="1"/>
              </a:ext>
            </a:extLst>
          </p:cNvPr>
          <p:cNvSpPr/>
          <p:nvPr userDrawn="1"/>
        </p:nvSpPr>
        <p:spPr>
          <a:xfrm>
            <a:off x="11682374" y="6430061"/>
            <a:ext cx="241402" cy="197510"/>
          </a:xfrm>
          <a:prstGeom prst="rect">
            <a:avLst/>
          </a:prstGeom>
          <a:noFill/>
          <a:ln w="12700" cap="flat">
            <a:noFill/>
            <a:prstDash val="solid"/>
            <a:miter/>
          </a:ln>
        </p:spPr>
        <p:txBody>
          <a:bodyPr rtlCol="0" anchor="ctr"/>
          <a:lstStyle/>
          <a:p>
            <a:pPr algn="l"/>
            <a:endParaRPr lang="en-US" noProof="0"/>
          </a:p>
        </p:txBody>
      </p:sp>
      <p:sp>
        <p:nvSpPr>
          <p:cNvPr id="9" name="Rectangle 8" descr="View of a lake and mountain range">
            <a:extLst>
              <a:ext uri="{FF2B5EF4-FFF2-40B4-BE49-F238E27FC236}">
                <a16:creationId xmlns:a16="http://schemas.microsoft.com/office/drawing/2014/main" id="{DAE11CCE-C648-4E3F-AB75-C022E3D18F4A}"/>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11" name="Rectangle 10">
            <a:extLst>
              <a:ext uri="{FF2B5EF4-FFF2-40B4-BE49-F238E27FC236}">
                <a16:creationId xmlns:a16="http://schemas.microsoft.com/office/drawing/2014/main" id="{BA0E8614-61A8-473F-BFEF-C87086EB182B}"/>
              </a:ext>
              <a:ext uri="{C183D7F6-B498-43B3-948B-1728B52AA6E4}">
                <adec:decorative xmlns:adec="http://schemas.microsoft.com/office/drawing/2017/decorative" val="1"/>
              </a:ext>
            </a:extLst>
          </p:cNvPr>
          <p:cNvSpPr/>
          <p:nvPr userDrawn="1"/>
        </p:nvSpPr>
        <p:spPr>
          <a:xfrm>
            <a:off x="129540" y="3410712"/>
            <a:ext cx="11932920" cy="3319272"/>
          </a:xfrm>
          <a:prstGeom prst="rect">
            <a:avLst/>
          </a:prstGeom>
          <a:gradFill flip="none" rotWithShape="1">
            <a:gsLst>
              <a:gs pos="0">
                <a:schemeClr val="accent2">
                  <a:alpha val="80000"/>
                </a:schemeClr>
              </a:gs>
              <a:gs pos="99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12" name="Oval 11">
            <a:extLst>
              <a:ext uri="{FF2B5EF4-FFF2-40B4-BE49-F238E27FC236}">
                <a16:creationId xmlns:a16="http://schemas.microsoft.com/office/drawing/2014/main" id="{78E729FF-33F0-4B59-A69E-44E92B986F43}"/>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3" name="Rectangle 12">
            <a:extLst>
              <a:ext uri="{FF2B5EF4-FFF2-40B4-BE49-F238E27FC236}">
                <a16:creationId xmlns:a16="http://schemas.microsoft.com/office/drawing/2014/main" id="{6906FE34-311B-496F-8F6D-43B09FBBB835}"/>
              </a:ext>
              <a:ext uri="{C183D7F6-B498-43B3-948B-1728B52AA6E4}">
                <adec:decorative xmlns:adec="http://schemas.microsoft.com/office/drawing/2017/decorative" val="1"/>
              </a:ext>
            </a:extLst>
          </p:cNvPr>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pPr algn="l"/>
            <a:endParaRPr lang="en-US" noProof="0"/>
          </a:p>
        </p:txBody>
      </p:sp>
    </p:spTree>
    <p:extLst>
      <p:ext uri="{BB962C8B-B14F-4D97-AF65-F5344CB8AC3E}">
        <p14:creationId xmlns:p14="http://schemas.microsoft.com/office/powerpoint/2010/main" val="3314378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noProof="0"/>
              <a:t>MM.DD.20XX</a:t>
            </a:r>
          </a:p>
        </p:txBody>
      </p:sp>
      <p:sp>
        <p:nvSpPr>
          <p:cNvPr id="6" name="Footer Placeholder 5"/>
          <p:cNvSpPr>
            <a:spLocks noGrp="1"/>
          </p:cNvSpPr>
          <p:nvPr>
            <p:ph type="ftr" sz="quarter" idx="11"/>
          </p:nvPr>
        </p:nvSpPr>
        <p:spPr/>
        <p:txBody>
          <a:bodyPr/>
          <a:lstStyle/>
          <a:p>
            <a:r>
              <a:rPr lang="en-US" noProof="0"/>
              <a:t>ADD A FOOTER</a:t>
            </a:r>
          </a:p>
        </p:txBody>
      </p:sp>
      <p:sp>
        <p:nvSpPr>
          <p:cNvPr id="7" name="Slide Number Placeholder 6"/>
          <p:cNvSpPr>
            <a:spLocks noGrp="1"/>
          </p:cNvSpPr>
          <p:nvPr>
            <p:ph type="sldNum" sz="quarter" idx="12"/>
          </p:nvPr>
        </p:nvSpPr>
        <p:spPr/>
        <p:txBody>
          <a:bodyPr/>
          <a:lstStyle/>
          <a:p>
            <a:fld id="{D495E168-DA5E-4888-8D8A-92B118324C14}" type="slidenum">
              <a:rPr lang="en-US" noProof="0" smtClean="0"/>
              <a:pPr/>
              <a:t>‹#›</a:t>
            </a:fld>
            <a:endParaRPr lang="en-US" noProof="0"/>
          </a:p>
        </p:txBody>
      </p:sp>
      <p:sp>
        <p:nvSpPr>
          <p:cNvPr id="9" name="Rectangle 8" descr="View of a lake and mountain range">
            <a:extLst>
              <a:ext uri="{FF2B5EF4-FFF2-40B4-BE49-F238E27FC236}">
                <a16:creationId xmlns:a16="http://schemas.microsoft.com/office/drawing/2014/main" id="{8EC187B6-6FEB-4553-99DE-D8078B7745B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10" name="Rectangle 9">
            <a:extLst>
              <a:ext uri="{FF2B5EF4-FFF2-40B4-BE49-F238E27FC236}">
                <a16:creationId xmlns:a16="http://schemas.microsoft.com/office/drawing/2014/main" id="{3CC00ADF-B589-441E-86E4-3DEEDD482A07}"/>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11" name="Oval 10">
            <a:extLst>
              <a:ext uri="{FF2B5EF4-FFF2-40B4-BE49-F238E27FC236}">
                <a16:creationId xmlns:a16="http://schemas.microsoft.com/office/drawing/2014/main" id="{4833BF69-7550-4CFE-B32C-55DF7F371F95}"/>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Tree>
    <p:extLst>
      <p:ext uri="{BB962C8B-B14F-4D97-AF65-F5344CB8AC3E}">
        <p14:creationId xmlns:p14="http://schemas.microsoft.com/office/powerpoint/2010/main" val="782201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noProof="0"/>
              <a:t>MM.DD.20XX</a:t>
            </a:r>
          </a:p>
        </p:txBody>
      </p:sp>
      <p:sp>
        <p:nvSpPr>
          <p:cNvPr id="8" name="Footer Placeholder 7"/>
          <p:cNvSpPr>
            <a:spLocks noGrp="1"/>
          </p:cNvSpPr>
          <p:nvPr>
            <p:ph type="ftr" sz="quarter" idx="11"/>
          </p:nvPr>
        </p:nvSpPr>
        <p:spPr/>
        <p:txBody>
          <a:bodyPr/>
          <a:lstStyle/>
          <a:p>
            <a:r>
              <a:rPr lang="en-US" noProof="0"/>
              <a:t>ADD A FOOTER</a:t>
            </a:r>
          </a:p>
        </p:txBody>
      </p:sp>
      <p:sp>
        <p:nvSpPr>
          <p:cNvPr id="9" name="Slide Number Placeholder 8"/>
          <p:cNvSpPr>
            <a:spLocks noGrp="1"/>
          </p:cNvSpPr>
          <p:nvPr>
            <p:ph type="sldNum" sz="quarter" idx="12"/>
          </p:nvPr>
        </p:nvSpPr>
        <p:spPr/>
        <p:txBody>
          <a:bodyPr/>
          <a:lstStyle/>
          <a:p>
            <a:fld id="{D495E168-DA5E-4888-8D8A-92B118324C14}" type="slidenum">
              <a:rPr lang="en-US" noProof="0" smtClean="0"/>
              <a:pPr/>
              <a:t>‹#›</a:t>
            </a:fld>
            <a:endParaRPr lang="en-US" noProof="0"/>
          </a:p>
        </p:txBody>
      </p:sp>
      <p:sp>
        <p:nvSpPr>
          <p:cNvPr id="11" name="Rectangle 10" descr="View of a lake and mountain range">
            <a:extLst>
              <a:ext uri="{FF2B5EF4-FFF2-40B4-BE49-F238E27FC236}">
                <a16:creationId xmlns:a16="http://schemas.microsoft.com/office/drawing/2014/main" id="{9E36CCCC-B808-47B2-B5DE-CA8AE5DAC17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12" name="Rectangle 11">
            <a:extLst>
              <a:ext uri="{FF2B5EF4-FFF2-40B4-BE49-F238E27FC236}">
                <a16:creationId xmlns:a16="http://schemas.microsoft.com/office/drawing/2014/main" id="{BB41B3C9-FC61-41E9-8A9D-B6C9663C66B9}"/>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13" name="Oval 12">
            <a:extLst>
              <a:ext uri="{FF2B5EF4-FFF2-40B4-BE49-F238E27FC236}">
                <a16:creationId xmlns:a16="http://schemas.microsoft.com/office/drawing/2014/main" id="{68758718-7BCC-42BA-A2A5-CD31ED6DF45F}"/>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Tree>
    <p:extLst>
      <p:ext uri="{BB962C8B-B14F-4D97-AF65-F5344CB8AC3E}">
        <p14:creationId xmlns:p14="http://schemas.microsoft.com/office/powerpoint/2010/main" val="1645096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noProof="0"/>
              <a:t>MM.DD.20XX</a:t>
            </a:r>
          </a:p>
        </p:txBody>
      </p:sp>
      <p:sp>
        <p:nvSpPr>
          <p:cNvPr id="4" name="Footer Placeholder 3"/>
          <p:cNvSpPr>
            <a:spLocks noGrp="1"/>
          </p:cNvSpPr>
          <p:nvPr>
            <p:ph type="ftr" sz="quarter" idx="11"/>
          </p:nvPr>
        </p:nvSpPr>
        <p:spPr/>
        <p:txBody>
          <a:bodyPr/>
          <a:lstStyle/>
          <a:p>
            <a:r>
              <a:rPr lang="en-US" noProof="0"/>
              <a:t>ADD A FOOTER</a:t>
            </a:r>
          </a:p>
        </p:txBody>
      </p:sp>
      <p:sp>
        <p:nvSpPr>
          <p:cNvPr id="5" name="Slide Number Placeholder 4"/>
          <p:cNvSpPr>
            <a:spLocks noGrp="1"/>
          </p:cNvSpPr>
          <p:nvPr>
            <p:ph type="sldNum" sz="quarter" idx="12"/>
          </p:nvPr>
        </p:nvSpPr>
        <p:spPr/>
        <p:txBody>
          <a:bodyPr/>
          <a:lstStyle/>
          <a:p>
            <a:fld id="{D495E168-DA5E-4888-8D8A-92B118324C14}" type="slidenum">
              <a:rPr lang="en-US" noProof="0" smtClean="0"/>
              <a:pPr/>
              <a:t>‹#›</a:t>
            </a:fld>
            <a:endParaRPr lang="en-US" noProof="0"/>
          </a:p>
        </p:txBody>
      </p:sp>
      <p:sp>
        <p:nvSpPr>
          <p:cNvPr id="7" name="Rectangle 6" descr="Unpaved road lined with trees, mountain side drive">
            <a:extLst>
              <a:ext uri="{FF2B5EF4-FFF2-40B4-BE49-F238E27FC236}">
                <a16:creationId xmlns:a16="http://schemas.microsoft.com/office/drawing/2014/main" id="{1F23B9B6-B480-4494-8AA9-65714ED995D7}"/>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8" name="Rectangle 7">
            <a:extLst>
              <a:ext uri="{FF2B5EF4-FFF2-40B4-BE49-F238E27FC236}">
                <a16:creationId xmlns:a16="http://schemas.microsoft.com/office/drawing/2014/main" id="{72DDEB7F-2EEC-4FF1-AD04-44DC81509E0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a:p>
        </p:txBody>
      </p:sp>
      <p:sp>
        <p:nvSpPr>
          <p:cNvPr id="9" name="Oval 8">
            <a:extLst>
              <a:ext uri="{FF2B5EF4-FFF2-40B4-BE49-F238E27FC236}">
                <a16:creationId xmlns:a16="http://schemas.microsoft.com/office/drawing/2014/main" id="{606F6A5C-7822-4114-8E46-FCB3BE8CEEA7}"/>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0" name="Rectangle 9">
            <a:extLst>
              <a:ext uri="{FF2B5EF4-FFF2-40B4-BE49-F238E27FC236}">
                <a16:creationId xmlns:a16="http://schemas.microsoft.com/office/drawing/2014/main" id="{6195E6EF-27D1-4098-AAC4-6FEBA5FE0480}"/>
              </a:ext>
              <a:ext uri="{C183D7F6-B498-43B3-948B-1728B52AA6E4}">
                <adec:decorative xmlns:adec="http://schemas.microsoft.com/office/drawing/2017/decorative" val="1"/>
              </a:ext>
            </a:extLst>
          </p:cNvPr>
          <p:cNvSpPr/>
          <p:nvPr userDrawn="1"/>
        </p:nvSpPr>
        <p:spPr>
          <a:xfrm>
            <a:off x="4312920" y="1667974"/>
            <a:ext cx="3566160" cy="36576"/>
          </a:xfrm>
          <a:prstGeom prst="rect">
            <a:avLst/>
          </a:prstGeom>
          <a:solidFill>
            <a:schemeClr val="bg2"/>
          </a:solidFill>
          <a:ln w="12700" cap="flat">
            <a:noFill/>
            <a:prstDash val="solid"/>
            <a:miter/>
          </a:ln>
        </p:spPr>
        <p:txBody>
          <a:bodyPr rtlCol="0" anchor="ctr"/>
          <a:lstStyle/>
          <a:p>
            <a:pPr algn="l"/>
            <a:endParaRPr lang="en-US" noProof="0"/>
          </a:p>
        </p:txBody>
      </p:sp>
    </p:spTree>
    <p:extLst>
      <p:ext uri="{BB962C8B-B14F-4D97-AF65-F5344CB8AC3E}">
        <p14:creationId xmlns:p14="http://schemas.microsoft.com/office/powerpoint/2010/main" val="4183068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a:t>MM.DD.20XX</a:t>
            </a:r>
          </a:p>
        </p:txBody>
      </p:sp>
      <p:sp>
        <p:nvSpPr>
          <p:cNvPr id="3" name="Footer Placeholder 2"/>
          <p:cNvSpPr>
            <a:spLocks noGrp="1"/>
          </p:cNvSpPr>
          <p:nvPr>
            <p:ph type="ftr" sz="quarter" idx="11"/>
          </p:nvPr>
        </p:nvSpPr>
        <p:spPr/>
        <p:txBody>
          <a:bodyPr/>
          <a:lstStyle/>
          <a:p>
            <a:r>
              <a:rPr lang="en-US" noProof="0"/>
              <a:t>ADD A FOOTER</a:t>
            </a:r>
          </a:p>
        </p:txBody>
      </p:sp>
      <p:sp>
        <p:nvSpPr>
          <p:cNvPr id="4" name="Slide Number Placeholder 3"/>
          <p:cNvSpPr>
            <a:spLocks noGrp="1"/>
          </p:cNvSpPr>
          <p:nvPr>
            <p:ph type="sldNum" sz="quarter" idx="12"/>
          </p:nvPr>
        </p:nvSpPr>
        <p:spPr/>
        <p:txBody>
          <a:bodyPr/>
          <a:lstStyle/>
          <a:p>
            <a:fld id="{D495E168-DA5E-4888-8D8A-92B118324C14}" type="slidenum">
              <a:rPr lang="en-US" noProof="0" smtClean="0"/>
              <a:pPr/>
              <a:t>‹#›</a:t>
            </a:fld>
            <a:endParaRPr lang="en-US" noProof="0"/>
          </a:p>
        </p:txBody>
      </p:sp>
      <p:sp>
        <p:nvSpPr>
          <p:cNvPr id="5" name="Rectangle 4" descr="Unpaved road lined with trees, mountain side drive">
            <a:extLst>
              <a:ext uri="{FF2B5EF4-FFF2-40B4-BE49-F238E27FC236}">
                <a16:creationId xmlns:a16="http://schemas.microsoft.com/office/drawing/2014/main" id="{6A86D625-15DB-4830-81A0-A6CA3A5CB21A}"/>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B2A4DDA0-BF00-4CD9-967C-9B367BD5736F}"/>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a:p>
        </p:txBody>
      </p:sp>
      <p:sp>
        <p:nvSpPr>
          <p:cNvPr id="7" name="Oval 6">
            <a:extLst>
              <a:ext uri="{FF2B5EF4-FFF2-40B4-BE49-F238E27FC236}">
                <a16:creationId xmlns:a16="http://schemas.microsoft.com/office/drawing/2014/main" id="{05620DED-F478-44F3-AF45-31AA96E33729}"/>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Tree>
    <p:extLst>
      <p:ext uri="{BB962C8B-B14F-4D97-AF65-F5344CB8AC3E}">
        <p14:creationId xmlns:p14="http://schemas.microsoft.com/office/powerpoint/2010/main" val="112115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arge Intro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1395" y="364064"/>
            <a:ext cx="10737160" cy="6105023"/>
          </a:xfrm>
        </p:spPr>
        <p:txBody>
          <a:bodyPr vert="horz" lIns="0" tIns="0" rIns="0" bIns="0">
            <a:noAutofit/>
          </a:bodyPr>
          <a:lstStyle>
            <a:lvl1pPr marL="0" indent="0">
              <a:lnSpc>
                <a:spcPct val="90000"/>
              </a:lnSpc>
              <a:buFont typeface="Arial"/>
              <a:buNone/>
              <a:defRPr sz="2400" b="1" baseline="0">
                <a:solidFill>
                  <a:schemeClr val="accent1"/>
                </a:solidFill>
              </a:defRPr>
            </a:lvl1pPr>
            <a:lvl2pPr marL="493581" marR="0" indent="-285749" defTabSz="914396" eaLnBrk="1" fontAlgn="auto" latinLnBrk="0" hangingPunct="1">
              <a:lnSpc>
                <a:spcPct val="100000"/>
              </a:lnSpc>
              <a:spcBef>
                <a:spcPts val="0"/>
              </a:spcBef>
              <a:spcAft>
                <a:spcPts val="0"/>
              </a:spcAft>
              <a:buClrTx/>
              <a:buSzTx/>
              <a:buFont typeface="Arial"/>
              <a:buChar char="•"/>
              <a:tabLst/>
              <a:defRPr sz="2300" b="1">
                <a:solidFill>
                  <a:srgbClr val="00AEEF"/>
                </a:solidFill>
              </a:defRPr>
            </a:lvl2pPr>
            <a:lvl3pPr marL="701413" marR="0" indent="-285749" defTabSz="914396" eaLnBrk="1" fontAlgn="auto" latinLnBrk="0" hangingPunct="1">
              <a:lnSpc>
                <a:spcPct val="100000"/>
              </a:lnSpc>
              <a:spcBef>
                <a:spcPts val="0"/>
              </a:spcBef>
              <a:spcAft>
                <a:spcPts val="0"/>
              </a:spcAft>
              <a:buClrTx/>
              <a:buSzTx/>
              <a:buFont typeface="Arial"/>
              <a:buChar char="•"/>
              <a:tabLst/>
              <a:defRPr sz="2300" b="1">
                <a:solidFill>
                  <a:srgbClr val="00AEEF"/>
                </a:solidFill>
              </a:defRPr>
            </a:lvl3pPr>
            <a:lvl4pPr marL="909245" marR="0" indent="-285749" defTabSz="914396" eaLnBrk="1" fontAlgn="auto" latinLnBrk="0" hangingPunct="1">
              <a:lnSpc>
                <a:spcPct val="100000"/>
              </a:lnSpc>
              <a:spcBef>
                <a:spcPts val="0"/>
              </a:spcBef>
              <a:spcAft>
                <a:spcPts val="0"/>
              </a:spcAft>
              <a:buClrTx/>
              <a:buSzTx/>
              <a:buFont typeface="Arial"/>
              <a:buChar char="•"/>
              <a:tabLst/>
              <a:defRPr sz="2300" b="1">
                <a:solidFill>
                  <a:srgbClr val="00AEEF"/>
                </a:solidFill>
              </a:defRPr>
            </a:lvl4pPr>
            <a:lvl5pPr marL="1117077" marR="0" indent="-285749" defTabSz="914396" eaLnBrk="1" fontAlgn="auto" latinLnBrk="0" hangingPunct="1">
              <a:lnSpc>
                <a:spcPct val="100000"/>
              </a:lnSpc>
              <a:spcBef>
                <a:spcPts val="0"/>
              </a:spcBef>
              <a:spcAft>
                <a:spcPts val="0"/>
              </a:spcAft>
              <a:buClrTx/>
              <a:buSzTx/>
              <a:buFont typeface="Arial"/>
              <a:buChar char="•"/>
              <a:tabLst/>
              <a:defRPr sz="2300" b="1">
                <a:solidFill>
                  <a:srgbClr val="00AEEF"/>
                </a:solidFill>
              </a:defRPr>
            </a:lvl5pPr>
            <a:lvl7pPr marL="1246991" marR="0" indent="-285749" defTabSz="914396" eaLnBrk="1" fontAlgn="auto" latinLnBrk="0" hangingPunct="1">
              <a:lnSpc>
                <a:spcPct val="100000"/>
              </a:lnSpc>
              <a:spcBef>
                <a:spcPts val="0"/>
              </a:spcBef>
              <a:spcAft>
                <a:spcPts val="0"/>
              </a:spcAft>
              <a:buClrTx/>
              <a:buSzTx/>
              <a:buFont typeface="Arial"/>
              <a:buChar char="•"/>
              <a:tabLst/>
              <a:defRPr sz="2300" b="1">
                <a:solidFill>
                  <a:srgbClr val="00AEEF"/>
                </a:solidFill>
              </a:defRPr>
            </a:lvl7pPr>
            <a:lvl8pPr marL="1454825" marR="0" indent="-285749" defTabSz="914396" eaLnBrk="1" fontAlgn="auto" latinLnBrk="0" hangingPunct="1">
              <a:lnSpc>
                <a:spcPct val="100000"/>
              </a:lnSpc>
              <a:spcBef>
                <a:spcPts val="0"/>
              </a:spcBef>
              <a:spcAft>
                <a:spcPts val="0"/>
              </a:spcAft>
              <a:buClrTx/>
              <a:buSzTx/>
              <a:buFont typeface="Arial"/>
              <a:buChar char="•"/>
              <a:tabLst/>
              <a:defRPr sz="2300" b="1">
                <a:solidFill>
                  <a:srgbClr val="00AEEF"/>
                </a:solidFill>
              </a:defRPr>
            </a:lvl8pPr>
            <a:lvl9pPr marL="1662657" marR="0" indent="-285749" defTabSz="914396" eaLnBrk="1" fontAlgn="auto" latinLnBrk="0" hangingPunct="1">
              <a:lnSpc>
                <a:spcPct val="100000"/>
              </a:lnSpc>
              <a:spcBef>
                <a:spcPts val="0"/>
              </a:spcBef>
              <a:spcAft>
                <a:spcPts val="0"/>
              </a:spcAft>
              <a:buClrTx/>
              <a:buSzTx/>
              <a:buFont typeface="Arial"/>
              <a:buChar char="•"/>
              <a:tabLst/>
              <a:defRPr sz="2300" b="1">
                <a:solidFill>
                  <a:srgbClr val="00AEEF"/>
                </a:solidFill>
              </a:defRPr>
            </a:lvl9pPr>
          </a:lstStyle>
          <a:p>
            <a:pPr lvl="0"/>
            <a:r>
              <a:rPr lang="en-US"/>
              <a:t>Add your own text here.</a:t>
            </a:r>
          </a:p>
          <a:p>
            <a:pPr lvl="0"/>
            <a:r>
              <a:rPr lang="en-US"/>
              <a:t> </a:t>
            </a:r>
          </a:p>
          <a:p>
            <a:pPr lvl="0"/>
            <a:endParaRPr lang="en-US"/>
          </a:p>
        </p:txBody>
      </p:sp>
      <p:sp>
        <p:nvSpPr>
          <p:cNvPr id="3" name="TextBox 2">
            <a:extLst>
              <a:ext uri="{FF2B5EF4-FFF2-40B4-BE49-F238E27FC236}">
                <a16:creationId xmlns:a16="http://schemas.microsoft.com/office/drawing/2014/main" id="{C13412DF-B47C-C548-8E5F-B6EC03F735D4}"/>
              </a:ext>
            </a:extLst>
          </p:cNvPr>
          <p:cNvSpPr txBox="1"/>
          <p:nvPr userDrawn="1"/>
        </p:nvSpPr>
        <p:spPr>
          <a:xfrm>
            <a:off x="12859173" y="674373"/>
            <a:ext cx="3759200" cy="1015663"/>
          </a:xfrm>
          <a:prstGeom prst="rect">
            <a:avLst/>
          </a:prstGeom>
          <a:noFill/>
        </p:spPr>
        <p:txBody>
          <a:bodyPr wrap="square" rtlCol="0">
            <a:spAutoFit/>
          </a:bodyPr>
          <a:lstStyle/>
          <a:p>
            <a:r>
              <a:rPr lang="en-GB" sz="1200" b="1">
                <a:solidFill>
                  <a:srgbClr val="000000"/>
                </a:solidFill>
              </a:rPr>
              <a:t>Large intro slide</a:t>
            </a:r>
          </a:p>
          <a:p>
            <a:endParaRPr lang="en-GB" sz="1200">
              <a:solidFill>
                <a:srgbClr val="000000"/>
              </a:solidFill>
            </a:endParaRPr>
          </a:p>
          <a:p>
            <a:pPr marL="171449" indent="-171449">
              <a:buFont typeface="Arial" panose="020B0604020202020204" pitchFamily="34" charset="0"/>
              <a:buChar char="•"/>
            </a:pPr>
            <a:r>
              <a:rPr lang="en-GB" sz="1200">
                <a:solidFill>
                  <a:srgbClr val="000000"/>
                </a:solidFill>
              </a:rPr>
              <a:t>It can be used to introduce who we are, or you may wish to replace the boiler plate paragraph with text about your own project.</a:t>
            </a:r>
          </a:p>
        </p:txBody>
      </p:sp>
      <p:sp>
        <p:nvSpPr>
          <p:cNvPr id="4" name="TextBox 3">
            <a:extLst>
              <a:ext uri="{FF2B5EF4-FFF2-40B4-BE49-F238E27FC236}">
                <a16:creationId xmlns:a16="http://schemas.microsoft.com/office/drawing/2014/main" id="{7E29A7C4-97EE-4442-A841-CA79C98DFE28}"/>
              </a:ext>
            </a:extLst>
          </p:cNvPr>
          <p:cNvSpPr txBox="1"/>
          <p:nvPr userDrawn="1"/>
        </p:nvSpPr>
        <p:spPr>
          <a:xfrm>
            <a:off x="12859173" y="2572311"/>
            <a:ext cx="3759200" cy="646331"/>
          </a:xfrm>
          <a:prstGeom prst="rect">
            <a:avLst/>
          </a:prstGeom>
          <a:noFill/>
        </p:spPr>
        <p:txBody>
          <a:bodyPr wrap="square" rtlCol="0">
            <a:spAutoFit/>
          </a:bodyPr>
          <a:lstStyle/>
          <a:p>
            <a:r>
              <a:rPr lang="en-GB" sz="1200" b="1">
                <a:solidFill>
                  <a:srgbClr val="000000"/>
                </a:solidFill>
              </a:rPr>
              <a:t>Fonts</a:t>
            </a:r>
          </a:p>
          <a:p>
            <a:endParaRPr lang="en-GB" sz="1200" b="1">
              <a:solidFill>
                <a:srgbClr val="000000"/>
              </a:solidFill>
            </a:endParaRPr>
          </a:p>
          <a:p>
            <a:pPr marL="171449" indent="-171449">
              <a:buFont typeface="Arial" panose="020B0604020202020204" pitchFamily="34" charset="0"/>
              <a:buChar char="•"/>
            </a:pPr>
            <a:r>
              <a:rPr lang="en-GB" sz="1200">
                <a:solidFill>
                  <a:srgbClr val="000000"/>
                </a:solidFill>
              </a:rPr>
              <a:t>Please use Arial Bold, 24pt minimum. </a:t>
            </a:r>
          </a:p>
        </p:txBody>
      </p:sp>
      <p:sp>
        <p:nvSpPr>
          <p:cNvPr id="11" name="TextBox 10">
            <a:extLst>
              <a:ext uri="{FF2B5EF4-FFF2-40B4-BE49-F238E27FC236}">
                <a16:creationId xmlns:a16="http://schemas.microsoft.com/office/drawing/2014/main" id="{176D3CE5-8EE2-784A-936B-D873C63883A0}"/>
              </a:ext>
            </a:extLst>
          </p:cNvPr>
          <p:cNvSpPr txBox="1"/>
          <p:nvPr userDrawn="1"/>
        </p:nvSpPr>
        <p:spPr>
          <a:xfrm>
            <a:off x="12859173" y="-25400"/>
            <a:ext cx="2844800" cy="307777"/>
          </a:xfrm>
          <a:prstGeom prst="rect">
            <a:avLst/>
          </a:prstGeom>
          <a:noFill/>
        </p:spPr>
        <p:txBody>
          <a:bodyPr wrap="square" rtlCol="0">
            <a:spAutoFit/>
          </a:bodyPr>
          <a:lstStyle/>
          <a:p>
            <a:r>
              <a:rPr lang="en-GB" sz="1400" b="1">
                <a:solidFill>
                  <a:srgbClr val="000000"/>
                </a:solidFill>
              </a:rPr>
              <a:t>Layout guide</a:t>
            </a:r>
          </a:p>
        </p:txBody>
      </p:sp>
    </p:spTree>
    <p:extLst>
      <p:ext uri="{BB962C8B-B14F-4D97-AF65-F5344CB8AC3E}">
        <p14:creationId xmlns:p14="http://schemas.microsoft.com/office/powerpoint/2010/main" val="2267829603"/>
      </p:ext>
    </p:extLst>
  </p:cSld>
  <p:clrMapOvr>
    <a:masterClrMapping/>
  </p:clrMapOvr>
  <p:extLst>
    <p:ext uri="{DCECCB84-F9BA-43D5-87BE-67443E8EF086}">
      <p15:sldGuideLst xmlns:p15="http://schemas.microsoft.com/office/powerpoint/2012/main">
        <p15:guide id="1" pos="723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noProof="0"/>
              <a:t>MM.DD.20XX</a:t>
            </a:r>
          </a:p>
        </p:txBody>
      </p:sp>
      <p:sp>
        <p:nvSpPr>
          <p:cNvPr id="6" name="Footer Placeholder 5"/>
          <p:cNvSpPr>
            <a:spLocks noGrp="1"/>
          </p:cNvSpPr>
          <p:nvPr>
            <p:ph type="ftr" sz="quarter" idx="11"/>
          </p:nvPr>
        </p:nvSpPr>
        <p:spPr/>
        <p:txBody>
          <a:bodyPr/>
          <a:lstStyle/>
          <a:p>
            <a:r>
              <a:rPr lang="en-US" noProof="0"/>
              <a:t>ADD A FOOTER</a:t>
            </a:r>
          </a:p>
        </p:txBody>
      </p:sp>
      <p:sp>
        <p:nvSpPr>
          <p:cNvPr id="7" name="Slide Number Placeholder 6"/>
          <p:cNvSpPr>
            <a:spLocks noGrp="1"/>
          </p:cNvSpPr>
          <p:nvPr>
            <p:ph type="sldNum" sz="quarter" idx="12"/>
          </p:nvPr>
        </p:nvSpPr>
        <p:spPr/>
        <p:txBody>
          <a:bodyPr/>
          <a:lstStyle/>
          <a:p>
            <a:fld id="{D495E168-DA5E-4888-8D8A-92B118324C14}" type="slidenum">
              <a:rPr lang="en-US" noProof="0" smtClean="0"/>
              <a:pPr/>
              <a:t>‹#›</a:t>
            </a:fld>
            <a:endParaRPr lang="en-US" noProof="0"/>
          </a:p>
        </p:txBody>
      </p:sp>
      <p:sp>
        <p:nvSpPr>
          <p:cNvPr id="9" name="Rectangle 8" descr="View of a lake and mountain range">
            <a:extLst>
              <a:ext uri="{FF2B5EF4-FFF2-40B4-BE49-F238E27FC236}">
                <a16:creationId xmlns:a16="http://schemas.microsoft.com/office/drawing/2014/main" id="{355DB6C0-9CAC-4A95-B1FE-71CE2E35654E}"/>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10" name="Rectangle 9">
            <a:extLst>
              <a:ext uri="{FF2B5EF4-FFF2-40B4-BE49-F238E27FC236}">
                <a16:creationId xmlns:a16="http://schemas.microsoft.com/office/drawing/2014/main" id="{6BF8AF84-853C-4E46-A812-BF23DCC4B393}"/>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11" name="Oval 10">
            <a:extLst>
              <a:ext uri="{FF2B5EF4-FFF2-40B4-BE49-F238E27FC236}">
                <a16:creationId xmlns:a16="http://schemas.microsoft.com/office/drawing/2014/main" id="{0755C047-9744-4B3B-ACA8-137DC25F45B8}"/>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Tree>
    <p:extLst>
      <p:ext uri="{BB962C8B-B14F-4D97-AF65-F5344CB8AC3E}">
        <p14:creationId xmlns:p14="http://schemas.microsoft.com/office/powerpoint/2010/main" val="238961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r>
              <a:rPr lang="en-US" noProof="0"/>
              <a:t>MM.DD.20XX</a:t>
            </a:r>
          </a:p>
        </p:txBody>
      </p:sp>
      <p:sp>
        <p:nvSpPr>
          <p:cNvPr id="6" name="Footer Placeholder 5"/>
          <p:cNvSpPr>
            <a:spLocks noGrp="1"/>
          </p:cNvSpPr>
          <p:nvPr>
            <p:ph type="ftr" sz="quarter" idx="11"/>
          </p:nvPr>
        </p:nvSpPr>
        <p:spPr>
          <a:xfrm>
            <a:off x="590396" y="6041362"/>
            <a:ext cx="3295413" cy="365125"/>
          </a:xfrm>
        </p:spPr>
        <p:txBody>
          <a:bodyPr/>
          <a:lstStyle/>
          <a:p>
            <a:r>
              <a:rPr lang="en-US" noProof="0"/>
              <a:t>ADD A FOOTER</a:t>
            </a:r>
          </a:p>
        </p:txBody>
      </p:sp>
      <p:sp>
        <p:nvSpPr>
          <p:cNvPr id="7" name="Slide Number Placeholder 6"/>
          <p:cNvSpPr>
            <a:spLocks noGrp="1"/>
          </p:cNvSpPr>
          <p:nvPr>
            <p:ph type="sldNum" sz="quarter" idx="12"/>
          </p:nvPr>
        </p:nvSpPr>
        <p:spPr>
          <a:xfrm>
            <a:off x="4862689" y="5915888"/>
            <a:ext cx="1062155" cy="490599"/>
          </a:xfrm>
        </p:spPr>
        <p:txBody>
          <a:bodyPr/>
          <a:lstStyle/>
          <a:p>
            <a:fld id="{D495E168-DA5E-4888-8D8A-92B118324C14}" type="slidenum">
              <a:rPr lang="en-US" noProof="0" smtClean="0"/>
              <a:pPr/>
              <a:t>‹#›</a:t>
            </a:fld>
            <a:endParaRPr lang="en-US" noProof="0"/>
          </a:p>
        </p:txBody>
      </p:sp>
    </p:spTree>
    <p:extLst>
      <p:ext uri="{BB962C8B-B14F-4D97-AF65-F5344CB8AC3E}">
        <p14:creationId xmlns:p14="http://schemas.microsoft.com/office/powerpoint/2010/main" val="4065459542"/>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noProof="0"/>
              <a:t>MM.DD.20XX</a:t>
            </a:r>
          </a:p>
        </p:txBody>
      </p:sp>
      <p:sp>
        <p:nvSpPr>
          <p:cNvPr id="6" name="Footer Placeholder 5"/>
          <p:cNvSpPr>
            <a:spLocks noGrp="1"/>
          </p:cNvSpPr>
          <p:nvPr>
            <p:ph type="ftr" sz="quarter" idx="11"/>
          </p:nvPr>
        </p:nvSpPr>
        <p:spPr/>
        <p:txBody>
          <a:bodyPr/>
          <a:lstStyle/>
          <a:p>
            <a:r>
              <a:rPr lang="en-US" noProof="0"/>
              <a:t>ADD A FOOTER</a:t>
            </a:r>
          </a:p>
        </p:txBody>
      </p:sp>
      <p:sp>
        <p:nvSpPr>
          <p:cNvPr id="7" name="Slide Number Placeholder 6"/>
          <p:cNvSpPr>
            <a:spLocks noGrp="1"/>
          </p:cNvSpPr>
          <p:nvPr>
            <p:ph type="sldNum" sz="quarter" idx="12"/>
          </p:nvPr>
        </p:nvSpPr>
        <p:spPr/>
        <p:txBody>
          <a:bodyPr/>
          <a:lstStyle/>
          <a:p>
            <a:fld id="{D495E168-DA5E-4888-8D8A-92B118324C14}" type="slidenum">
              <a:rPr lang="en-US" noProof="0" smtClean="0"/>
              <a:pPr/>
              <a:t>‹#›</a:t>
            </a:fld>
            <a:endParaRPr lang="en-US" noProof="0"/>
          </a:p>
        </p:txBody>
      </p:sp>
    </p:spTree>
    <p:extLst>
      <p:ext uri="{BB962C8B-B14F-4D97-AF65-F5344CB8AC3E}">
        <p14:creationId xmlns:p14="http://schemas.microsoft.com/office/powerpoint/2010/main" val="2978809617"/>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r>
              <a:rPr lang="en-US" noProof="0"/>
              <a:t>MM.DD.20XX</a:t>
            </a:r>
          </a:p>
        </p:txBody>
      </p:sp>
      <p:sp>
        <p:nvSpPr>
          <p:cNvPr id="5" name="Footer Placeholder 4"/>
          <p:cNvSpPr>
            <a:spLocks noGrp="1"/>
          </p:cNvSpPr>
          <p:nvPr>
            <p:ph type="ftr" sz="quarter" idx="11"/>
          </p:nvPr>
        </p:nvSpPr>
        <p:spPr/>
        <p:txBody>
          <a:bodyPr/>
          <a:lstStyle/>
          <a:p>
            <a:r>
              <a:rPr lang="en-US" noProof="0"/>
              <a:t>ADD A FOOTER</a:t>
            </a:r>
          </a:p>
        </p:txBody>
      </p:sp>
      <p:sp>
        <p:nvSpPr>
          <p:cNvPr id="6" name="Slide Number Placeholder 5"/>
          <p:cNvSpPr>
            <a:spLocks noGrp="1"/>
          </p:cNvSpPr>
          <p:nvPr>
            <p:ph type="sldNum" sz="quarter" idx="12"/>
          </p:nvPr>
        </p:nvSpPr>
        <p:spPr/>
        <p:txBody>
          <a:bodyPr/>
          <a:lstStyle/>
          <a:p>
            <a:fld id="{D495E168-DA5E-4888-8D8A-92B118324C14}" type="slidenum">
              <a:rPr lang="en-US" noProof="0" smtClean="0"/>
              <a:pPr/>
              <a:t>‹#›</a:t>
            </a:fld>
            <a:endParaRPr lang="en-US" noProof="0"/>
          </a:p>
        </p:txBody>
      </p:sp>
    </p:spTree>
    <p:extLst>
      <p:ext uri="{BB962C8B-B14F-4D97-AF65-F5344CB8AC3E}">
        <p14:creationId xmlns:p14="http://schemas.microsoft.com/office/powerpoint/2010/main" val="647192095"/>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r>
              <a:rPr lang="en-US" noProof="0"/>
              <a:t>MM.DD.20XX</a:t>
            </a:r>
          </a:p>
        </p:txBody>
      </p:sp>
      <p:sp>
        <p:nvSpPr>
          <p:cNvPr id="3" name="Footer Placeholder 2"/>
          <p:cNvSpPr>
            <a:spLocks noGrp="1"/>
          </p:cNvSpPr>
          <p:nvPr>
            <p:ph type="ftr" sz="quarter" idx="11"/>
          </p:nvPr>
        </p:nvSpPr>
        <p:spPr/>
        <p:txBody>
          <a:bodyPr/>
          <a:lstStyle/>
          <a:p>
            <a:r>
              <a:rPr lang="en-US" noProof="0"/>
              <a:t>ADD A FOOTER</a:t>
            </a:r>
          </a:p>
        </p:txBody>
      </p:sp>
      <p:sp>
        <p:nvSpPr>
          <p:cNvPr id="4" name="Slide Number Placeholder 3"/>
          <p:cNvSpPr>
            <a:spLocks noGrp="1"/>
          </p:cNvSpPr>
          <p:nvPr>
            <p:ph type="sldNum" sz="quarter" idx="12"/>
          </p:nvPr>
        </p:nvSpPr>
        <p:spPr/>
        <p:txBody>
          <a:bodyPr/>
          <a:lstStyle/>
          <a:p>
            <a:fld id="{D495E168-DA5E-4888-8D8A-92B118324C14}" type="slidenum">
              <a:rPr lang="en-US" noProof="0" smtClean="0"/>
              <a:pPr/>
              <a:t>‹#›</a:t>
            </a:fld>
            <a:endParaRPr lang="en-US" noProof="0"/>
          </a:p>
        </p:txBody>
      </p:sp>
    </p:spTree>
    <p:extLst>
      <p:ext uri="{BB962C8B-B14F-4D97-AF65-F5344CB8AC3E}">
        <p14:creationId xmlns:p14="http://schemas.microsoft.com/office/powerpoint/2010/main" val="2115348331"/>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noProof="0"/>
              <a:t>MM.DD.20XX</a:t>
            </a:r>
          </a:p>
        </p:txBody>
      </p:sp>
      <p:sp>
        <p:nvSpPr>
          <p:cNvPr id="5" name="Footer Placeholder 4"/>
          <p:cNvSpPr>
            <a:spLocks noGrp="1"/>
          </p:cNvSpPr>
          <p:nvPr>
            <p:ph type="ftr" sz="quarter" idx="11"/>
          </p:nvPr>
        </p:nvSpPr>
        <p:spPr/>
        <p:txBody>
          <a:bodyPr/>
          <a:lstStyle/>
          <a:p>
            <a:r>
              <a:rPr lang="en-US" noProof="0"/>
              <a:t>ADD A FOOTER</a:t>
            </a:r>
          </a:p>
        </p:txBody>
      </p:sp>
      <p:sp>
        <p:nvSpPr>
          <p:cNvPr id="6" name="Slide Number Placeholder 5"/>
          <p:cNvSpPr>
            <a:spLocks noGrp="1"/>
          </p:cNvSpPr>
          <p:nvPr>
            <p:ph type="sldNum" sz="quarter" idx="12"/>
          </p:nvPr>
        </p:nvSpPr>
        <p:spPr/>
        <p:txBody>
          <a:bodyPr/>
          <a:lstStyle/>
          <a:p>
            <a:fld id="{D495E168-DA5E-4888-8D8A-92B118324C14}" type="slidenum">
              <a:rPr lang="en-US" noProof="0" smtClean="0"/>
              <a:pPr/>
              <a:t>‹#›</a:t>
            </a:fld>
            <a:endParaRPr lang="en-US" noProof="0"/>
          </a:p>
        </p:txBody>
      </p:sp>
    </p:spTree>
    <p:extLst>
      <p:ext uri="{BB962C8B-B14F-4D97-AF65-F5344CB8AC3E}">
        <p14:creationId xmlns:p14="http://schemas.microsoft.com/office/powerpoint/2010/main" val="3801940772"/>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noProof="0"/>
              <a:t>MM.DD.20XX</a:t>
            </a:r>
          </a:p>
        </p:txBody>
      </p:sp>
      <p:sp>
        <p:nvSpPr>
          <p:cNvPr id="5" name="Footer Placeholder 4"/>
          <p:cNvSpPr>
            <a:spLocks noGrp="1"/>
          </p:cNvSpPr>
          <p:nvPr>
            <p:ph type="ftr" sz="quarter" idx="11"/>
          </p:nvPr>
        </p:nvSpPr>
        <p:spPr/>
        <p:txBody>
          <a:bodyPr/>
          <a:lstStyle/>
          <a:p>
            <a:r>
              <a:rPr lang="en-US" noProof="0"/>
              <a:t>ADD A FOOTER</a:t>
            </a:r>
          </a:p>
        </p:txBody>
      </p:sp>
      <p:sp>
        <p:nvSpPr>
          <p:cNvPr id="6" name="Slide Number Placeholder 5"/>
          <p:cNvSpPr>
            <a:spLocks noGrp="1"/>
          </p:cNvSpPr>
          <p:nvPr>
            <p:ph type="sldNum" sz="quarter" idx="12"/>
          </p:nvPr>
        </p:nvSpPr>
        <p:spPr/>
        <p:txBody>
          <a:bodyPr/>
          <a:lstStyle/>
          <a:p>
            <a:fld id="{D495E168-DA5E-4888-8D8A-92B118324C14}" type="slidenum">
              <a:rPr lang="en-US" noProof="0" smtClean="0"/>
              <a:pPr/>
              <a:t>‹#›</a:t>
            </a:fld>
            <a:endParaRPr lang="en-US" noProof="0"/>
          </a:p>
        </p:txBody>
      </p:sp>
    </p:spTree>
    <p:extLst>
      <p:ext uri="{BB962C8B-B14F-4D97-AF65-F5344CB8AC3E}">
        <p14:creationId xmlns:p14="http://schemas.microsoft.com/office/powerpoint/2010/main" val="1460415934"/>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lide with D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4720037"/>
            <a:ext cx="10090287" cy="1101897"/>
          </a:xfrm>
        </p:spPr>
        <p:txBody>
          <a:bodyPr>
            <a:noAutofit/>
          </a:bodyPr>
          <a:lstStyle>
            <a:lvl1pPr marL="0" indent="0" algn="ctr">
              <a:buNone/>
              <a:defRPr sz="3500" b="0" i="0">
                <a:solidFill>
                  <a:schemeClr val="bg2"/>
                </a:solidFill>
              </a:defRPr>
            </a:lvl1pPr>
          </a:lstStyle>
          <a:p>
            <a:pPr lvl="0"/>
            <a:r>
              <a:rPr lang="en-US" noProof="0"/>
              <a:t>Presentation</a:t>
            </a:r>
            <a:br>
              <a:rPr lang="en-US" noProof="0"/>
            </a:br>
            <a:r>
              <a:rPr lang="en-US" noProof="0"/>
              <a:t>Tagline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a:p>
        </p:txBody>
      </p:sp>
    </p:spTree>
    <p:extLst>
      <p:ext uri="{BB962C8B-B14F-4D97-AF65-F5344CB8AC3E}">
        <p14:creationId xmlns:p14="http://schemas.microsoft.com/office/powerpoint/2010/main" val="25523069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hart Layout">
    <p:spTree>
      <p:nvGrpSpPr>
        <p:cNvPr id="1" name=""/>
        <p:cNvGrpSpPr/>
        <p:nvPr/>
      </p:nvGrpSpPr>
      <p:grpSpPr>
        <a:xfrm>
          <a:off x="0" y="0"/>
          <a:ext cx="0" cy="0"/>
          <a:chOff x="0" y="0"/>
          <a:chExt cx="0" cy="0"/>
        </a:xfrm>
      </p:grpSpPr>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24"/>
            <a:ext cx="4357688" cy="1325563"/>
          </a:xfrm>
        </p:spPr>
        <p:txBody>
          <a:bodyPr lIns="0" rIns="0"/>
          <a:lstStyle>
            <a:lvl1pPr algn="l">
              <a:defRPr>
                <a:solidFill>
                  <a:schemeClr val="bg1"/>
                </a:solidFill>
              </a:defRPr>
            </a:lvl1pPr>
          </a:lstStyle>
          <a:p>
            <a:r>
              <a:rPr lang="en-US" noProof="0"/>
              <a:t>CHART SLIDE</a:t>
            </a:r>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71" y="1246188"/>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chart</a:t>
            </a:r>
          </a:p>
        </p:txBody>
      </p:sp>
    </p:spTree>
    <p:extLst>
      <p:ext uri="{BB962C8B-B14F-4D97-AF65-F5344CB8AC3E}">
        <p14:creationId xmlns:p14="http://schemas.microsoft.com/office/powerpoint/2010/main" val="993445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Image and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C23D1-BE9A-4E52-9BEF-D55C4CB7574F}"/>
              </a:ext>
              <a:ext uri="{C183D7F6-B498-43B3-948B-1728B52AA6E4}">
                <adec:decorative xmlns:adec="http://schemas.microsoft.com/office/drawing/2017/decorative" val="1"/>
              </a:ext>
            </a:extLst>
          </p:cNvPr>
          <p:cNvSpPr/>
          <p:nvPr userDrawn="1"/>
        </p:nvSpPr>
        <p:spPr>
          <a:xfrm>
            <a:off x="11645798" y="6386170"/>
            <a:ext cx="307239" cy="343814"/>
          </a:xfrm>
          <a:prstGeom prst="rect">
            <a:avLst/>
          </a:prstGeom>
          <a:noFill/>
          <a:ln w="12700" cap="flat">
            <a:noFill/>
            <a:prstDash val="solid"/>
            <a:miter/>
          </a:ln>
        </p:spPr>
        <p:txBody>
          <a:bodyPr rtlCol="0" anchor="ctr"/>
          <a:lstStyle/>
          <a:p>
            <a:pPr algn="l"/>
            <a:endParaRPr lang="en-US" noProof="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BIG IMAGE SLIDE</a:t>
            </a:r>
          </a:p>
        </p:txBody>
      </p:sp>
      <p:sp>
        <p:nvSpPr>
          <p:cNvPr id="16" name="Rectangle 15">
            <a:extLst>
              <a:ext uri="{FF2B5EF4-FFF2-40B4-BE49-F238E27FC236}">
                <a16:creationId xmlns:a16="http://schemas.microsoft.com/office/drawing/2014/main" id="{6668B9DC-C6AF-45D4-BBA3-A5EF781EAB7F}"/>
              </a:ext>
              <a:ext uri="{C183D7F6-B498-43B3-948B-1728B52AA6E4}">
                <adec:decorative xmlns:adec="http://schemas.microsoft.com/office/drawing/2017/decorative" val="1"/>
              </a:ext>
            </a:extLst>
          </p:cNvPr>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pPr algn="l"/>
            <a:endParaRPr lang="en-US" noProof="0"/>
          </a:p>
        </p:txBody>
      </p:sp>
    </p:spTree>
    <p:extLst>
      <p:ext uri="{BB962C8B-B14F-4D97-AF65-F5344CB8AC3E}">
        <p14:creationId xmlns:p14="http://schemas.microsoft.com/office/powerpoint/2010/main" val="148536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rge Bullet Point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8137" y="354262"/>
            <a:ext cx="10513064" cy="625729"/>
          </a:xfrm>
        </p:spPr>
        <p:txBody>
          <a:bodyPr vert="horz" lIns="0" tIns="0" rIns="0">
            <a:noAutofit/>
          </a:bodyPr>
          <a:lstStyle>
            <a:lvl1pPr>
              <a:lnSpc>
                <a:spcPct val="90000"/>
              </a:lnSpc>
              <a:defRPr sz="3600" b="1">
                <a:solidFill>
                  <a:schemeClr val="tx2"/>
                </a:solidFill>
              </a:defRPr>
            </a:lvl1pPr>
          </a:lstStyle>
          <a:p>
            <a:pPr lvl="0"/>
            <a:r>
              <a:rPr lang="en-US"/>
              <a:t>Title</a:t>
            </a:r>
          </a:p>
        </p:txBody>
      </p:sp>
      <p:sp>
        <p:nvSpPr>
          <p:cNvPr id="8" name="Text Placeholder 6"/>
          <p:cNvSpPr>
            <a:spLocks noGrp="1"/>
          </p:cNvSpPr>
          <p:nvPr>
            <p:ph type="body" sz="quarter" idx="11" hasCustomPrompt="1"/>
          </p:nvPr>
        </p:nvSpPr>
        <p:spPr>
          <a:xfrm>
            <a:off x="365840" y="1295401"/>
            <a:ext cx="10505360" cy="5173685"/>
          </a:xfrm>
        </p:spPr>
        <p:txBody>
          <a:bodyPr vert="horz" wrap="square" lIns="0" tIns="0">
            <a:noAutofit/>
          </a:bodyPr>
          <a:lstStyle>
            <a:lvl1pPr marL="230187" indent="-230187">
              <a:lnSpc>
                <a:spcPct val="120000"/>
              </a:lnSpc>
              <a:buFont typeface="Arial"/>
              <a:buChar char="•"/>
              <a:tabLst/>
              <a:defRPr sz="2800" b="0">
                <a:solidFill>
                  <a:srgbClr val="000000"/>
                </a:solidFill>
              </a:defRPr>
            </a:lvl1pPr>
            <a:lvl2pPr marL="493581" marR="0" indent="-285749" defTabSz="914396" eaLnBrk="1" fontAlgn="auto" latinLnBrk="0" hangingPunct="1">
              <a:lnSpc>
                <a:spcPct val="100000"/>
              </a:lnSpc>
              <a:spcBef>
                <a:spcPts val="0"/>
              </a:spcBef>
              <a:spcAft>
                <a:spcPts val="0"/>
              </a:spcAft>
              <a:buClrTx/>
              <a:buSzTx/>
              <a:buFont typeface="Arial"/>
              <a:buChar char="•"/>
              <a:tabLst/>
              <a:defRPr sz="2400" b="0">
                <a:solidFill>
                  <a:srgbClr val="000000"/>
                </a:solidFill>
              </a:defRPr>
            </a:lvl2pPr>
            <a:lvl3pPr marL="701413" marR="0" indent="-285749" defTabSz="914396" eaLnBrk="1" fontAlgn="auto" latinLnBrk="0" hangingPunct="1">
              <a:lnSpc>
                <a:spcPct val="100000"/>
              </a:lnSpc>
              <a:spcBef>
                <a:spcPts val="0"/>
              </a:spcBef>
              <a:spcAft>
                <a:spcPts val="0"/>
              </a:spcAft>
              <a:buClrTx/>
              <a:buSzTx/>
              <a:buFont typeface="Arial"/>
              <a:buChar char="•"/>
              <a:tabLst/>
              <a:defRPr sz="2400" b="0">
                <a:solidFill>
                  <a:srgbClr val="000000"/>
                </a:solidFill>
              </a:defRPr>
            </a:lvl3pPr>
            <a:lvl4pPr marL="909245" marR="0" indent="-285749" defTabSz="914396" eaLnBrk="1" fontAlgn="auto" latinLnBrk="0" hangingPunct="1">
              <a:lnSpc>
                <a:spcPct val="100000"/>
              </a:lnSpc>
              <a:spcBef>
                <a:spcPts val="0"/>
              </a:spcBef>
              <a:spcAft>
                <a:spcPts val="0"/>
              </a:spcAft>
              <a:buClrTx/>
              <a:buSzTx/>
              <a:buFont typeface="Arial"/>
              <a:buChar char="•"/>
              <a:tabLst/>
              <a:defRPr sz="2400">
                <a:solidFill>
                  <a:srgbClr val="000000"/>
                </a:solidFill>
              </a:defRPr>
            </a:lvl4pPr>
            <a:lvl5pPr marL="1027108" marR="0" indent="-196849" defTabSz="914396" eaLnBrk="1" fontAlgn="auto" latinLnBrk="0" hangingPunct="1">
              <a:lnSpc>
                <a:spcPct val="100000"/>
              </a:lnSpc>
              <a:spcBef>
                <a:spcPts val="0"/>
              </a:spcBef>
              <a:spcAft>
                <a:spcPts val="0"/>
              </a:spcAft>
              <a:buClrTx/>
              <a:buSzTx/>
              <a:buFont typeface="Arial"/>
              <a:buChar char="•"/>
              <a:tabLst/>
              <a:defRPr sz="2400">
                <a:solidFill>
                  <a:srgbClr val="000000"/>
                </a:solidFill>
              </a:defRPr>
            </a:lvl5pPr>
            <a:lvl6pPr marL="1324910" indent="-285749">
              <a:buFont typeface="Arial"/>
              <a:buChar char="•"/>
              <a:defRPr/>
            </a:lvl6pPr>
            <a:lvl7pPr marL="1246991" marR="0" indent="-285749" defTabSz="914396" eaLnBrk="1" fontAlgn="auto" latinLnBrk="0" hangingPunct="1">
              <a:lnSpc>
                <a:spcPct val="100000"/>
              </a:lnSpc>
              <a:spcBef>
                <a:spcPts val="0"/>
              </a:spcBef>
              <a:spcAft>
                <a:spcPts val="0"/>
              </a:spcAft>
              <a:buClrTx/>
              <a:buSzTx/>
              <a:buFont typeface="Arial"/>
              <a:buChar char="•"/>
              <a:tabLst/>
              <a:defRPr sz="2400">
                <a:solidFill>
                  <a:srgbClr val="000000"/>
                </a:solidFill>
              </a:defRPr>
            </a:lvl7pPr>
            <a:lvl8pPr marL="1454825" marR="0" indent="-285749" defTabSz="914396" eaLnBrk="1" fontAlgn="auto" latinLnBrk="0" hangingPunct="1">
              <a:lnSpc>
                <a:spcPct val="100000"/>
              </a:lnSpc>
              <a:spcBef>
                <a:spcPts val="0"/>
              </a:spcBef>
              <a:spcAft>
                <a:spcPts val="0"/>
              </a:spcAft>
              <a:buClrTx/>
              <a:buSzTx/>
              <a:buFont typeface="Arial"/>
              <a:buChar char="•"/>
              <a:tabLst/>
              <a:defRPr sz="2400">
                <a:solidFill>
                  <a:srgbClr val="000000"/>
                </a:solidFill>
              </a:defRPr>
            </a:lvl8pPr>
            <a:lvl9pPr marL="1662657" marR="0" indent="-285749" defTabSz="914396" eaLnBrk="1" fontAlgn="auto" latinLnBrk="0" hangingPunct="1">
              <a:lnSpc>
                <a:spcPct val="100000"/>
              </a:lnSpc>
              <a:spcBef>
                <a:spcPts val="0"/>
              </a:spcBef>
              <a:spcAft>
                <a:spcPts val="0"/>
              </a:spcAft>
              <a:buClrTx/>
              <a:buSzTx/>
              <a:buFont typeface="Arial"/>
              <a:buChar char="•"/>
              <a:tabLst/>
              <a:defRPr sz="2400">
                <a:solidFill>
                  <a:srgbClr val="000000"/>
                </a:solidFill>
              </a:defRPr>
            </a:lvl9pPr>
          </a:lstStyle>
          <a:p>
            <a:pPr lvl="0"/>
            <a:r>
              <a:rPr lang="en-US"/>
              <a:t>Bullet point</a:t>
            </a:r>
          </a:p>
          <a:p>
            <a:pPr marL="493581" marR="0" lvl="1" indent="-285749" defTabSz="914396" eaLnBrk="1" fontAlgn="auto" latinLnBrk="0" hangingPunct="1">
              <a:lnSpc>
                <a:spcPct val="100000"/>
              </a:lnSpc>
              <a:spcBef>
                <a:spcPts val="0"/>
              </a:spcBef>
              <a:spcAft>
                <a:spcPts val="0"/>
              </a:spcAft>
              <a:buClrTx/>
              <a:buSzTx/>
              <a:buFont typeface="Arial"/>
              <a:buChar char="•"/>
              <a:tabLst/>
              <a:defRPr/>
            </a:pPr>
            <a:r>
              <a:rPr lang="en-US"/>
              <a:t>Sub-bullet 1</a:t>
            </a:r>
          </a:p>
          <a:p>
            <a:pPr marL="701413" marR="0" lvl="2" indent="-285749" defTabSz="914396" eaLnBrk="1" fontAlgn="auto" latinLnBrk="0" hangingPunct="1">
              <a:lnSpc>
                <a:spcPct val="100000"/>
              </a:lnSpc>
              <a:spcBef>
                <a:spcPts val="0"/>
              </a:spcBef>
              <a:spcAft>
                <a:spcPts val="0"/>
              </a:spcAft>
              <a:buClrTx/>
              <a:buSzTx/>
              <a:buFont typeface="Arial"/>
              <a:buChar char="•"/>
              <a:tabLst/>
              <a:defRPr/>
            </a:pPr>
            <a:r>
              <a:rPr lang="en-US"/>
              <a:t>Sub-bullet 2</a:t>
            </a:r>
          </a:p>
          <a:p>
            <a:pPr marL="909245" marR="0" lvl="3" indent="-285749" defTabSz="914396" eaLnBrk="1" fontAlgn="auto" latinLnBrk="0" hangingPunct="1">
              <a:lnSpc>
                <a:spcPct val="100000"/>
              </a:lnSpc>
              <a:spcBef>
                <a:spcPts val="0"/>
              </a:spcBef>
              <a:spcAft>
                <a:spcPts val="0"/>
              </a:spcAft>
              <a:buClrTx/>
              <a:buSzTx/>
              <a:buFont typeface="Arial"/>
              <a:buChar char="•"/>
              <a:tabLst/>
              <a:defRPr/>
            </a:pPr>
            <a:r>
              <a:rPr lang="en-US"/>
              <a:t>Sub-bullet 3</a:t>
            </a:r>
          </a:p>
          <a:p>
            <a:pPr marL="1117077" marR="0" lvl="4" indent="-285749" defTabSz="914396" eaLnBrk="1" fontAlgn="auto" latinLnBrk="0" hangingPunct="1">
              <a:lnSpc>
                <a:spcPct val="100000"/>
              </a:lnSpc>
              <a:spcBef>
                <a:spcPts val="0"/>
              </a:spcBef>
              <a:spcAft>
                <a:spcPts val="0"/>
              </a:spcAft>
              <a:buClrTx/>
              <a:buSzTx/>
              <a:buFont typeface="Arial"/>
              <a:buChar char="•"/>
              <a:tabLst/>
              <a:defRPr/>
            </a:pPr>
            <a:r>
              <a:rPr lang="en-US"/>
              <a:t>Sub-bullet 4</a:t>
            </a:r>
          </a:p>
          <a:p>
            <a:pPr marL="1246991" marR="0" lvl="6" indent="-285749" defTabSz="914396" eaLnBrk="1" fontAlgn="auto" latinLnBrk="0" hangingPunct="1">
              <a:lnSpc>
                <a:spcPct val="100000"/>
              </a:lnSpc>
              <a:spcBef>
                <a:spcPts val="0"/>
              </a:spcBef>
              <a:spcAft>
                <a:spcPts val="0"/>
              </a:spcAft>
              <a:buClrTx/>
              <a:buSzTx/>
              <a:buFont typeface="Arial"/>
              <a:buChar char="•"/>
              <a:tabLst/>
              <a:defRPr/>
            </a:pPr>
            <a:r>
              <a:rPr lang="en-US"/>
              <a:t>Sub-bullet 5</a:t>
            </a:r>
          </a:p>
          <a:p>
            <a:pPr marL="1454825" marR="0" lvl="7" indent="-285749" defTabSz="914396" eaLnBrk="1" fontAlgn="auto" latinLnBrk="0" hangingPunct="1">
              <a:lnSpc>
                <a:spcPct val="100000"/>
              </a:lnSpc>
              <a:spcBef>
                <a:spcPts val="0"/>
              </a:spcBef>
              <a:spcAft>
                <a:spcPts val="0"/>
              </a:spcAft>
              <a:buClrTx/>
              <a:buSzTx/>
              <a:buFont typeface="Arial"/>
              <a:buChar char="•"/>
              <a:tabLst/>
              <a:defRPr/>
            </a:pPr>
            <a:r>
              <a:rPr lang="en-US"/>
              <a:t>Sub-bullet 6</a:t>
            </a:r>
          </a:p>
          <a:p>
            <a:pPr marL="1662657" marR="0" lvl="8" indent="-285749" defTabSz="914396" eaLnBrk="1" fontAlgn="auto" latinLnBrk="0" hangingPunct="1">
              <a:lnSpc>
                <a:spcPct val="100000"/>
              </a:lnSpc>
              <a:spcBef>
                <a:spcPts val="0"/>
              </a:spcBef>
              <a:spcAft>
                <a:spcPts val="0"/>
              </a:spcAft>
              <a:buClrTx/>
              <a:buSzTx/>
              <a:buFont typeface="Arial"/>
              <a:buChar char="•"/>
              <a:tabLst/>
              <a:defRPr/>
            </a:pPr>
            <a:r>
              <a:rPr lang="en-US"/>
              <a:t>Sub-bullet 7</a:t>
            </a:r>
          </a:p>
          <a:p>
            <a:pPr lvl="0"/>
            <a:r>
              <a:rPr lang="en-US"/>
              <a:t>Bullet point</a:t>
            </a:r>
          </a:p>
        </p:txBody>
      </p:sp>
      <p:sp>
        <p:nvSpPr>
          <p:cNvPr id="4" name="TextBox 3">
            <a:extLst>
              <a:ext uri="{FF2B5EF4-FFF2-40B4-BE49-F238E27FC236}">
                <a16:creationId xmlns:a16="http://schemas.microsoft.com/office/drawing/2014/main" id="{0B81A97B-40A5-DF42-8C02-3503FF7021D2}"/>
              </a:ext>
            </a:extLst>
          </p:cNvPr>
          <p:cNvSpPr txBox="1"/>
          <p:nvPr userDrawn="1"/>
        </p:nvSpPr>
        <p:spPr>
          <a:xfrm>
            <a:off x="12876107" y="666974"/>
            <a:ext cx="3657600" cy="1200329"/>
          </a:xfrm>
          <a:prstGeom prst="rect">
            <a:avLst/>
          </a:prstGeom>
          <a:noFill/>
        </p:spPr>
        <p:txBody>
          <a:bodyPr wrap="square" rtlCol="0">
            <a:spAutoFit/>
          </a:bodyPr>
          <a:lstStyle/>
          <a:p>
            <a:r>
              <a:rPr lang="en-GB" sz="1200" b="1">
                <a:solidFill>
                  <a:srgbClr val="000000"/>
                </a:solidFill>
              </a:rPr>
              <a:t>Large bullet point slide</a:t>
            </a:r>
          </a:p>
          <a:p>
            <a:endParaRPr lang="en-GB" sz="1200" b="1">
              <a:solidFill>
                <a:srgbClr val="000000"/>
              </a:solidFill>
            </a:endParaRPr>
          </a:p>
          <a:p>
            <a:pPr marL="171449" indent="-171449">
              <a:buFont typeface="Arial" panose="020B0604020202020204" pitchFamily="34" charset="0"/>
              <a:buChar char="•"/>
            </a:pPr>
            <a:r>
              <a:rPr lang="en-GB" sz="1200">
                <a:solidFill>
                  <a:srgbClr val="000000"/>
                </a:solidFill>
              </a:rPr>
              <a:t>You can use this slide to create simple lists.</a:t>
            </a:r>
          </a:p>
          <a:p>
            <a:pPr marL="171449" indent="-171449">
              <a:buFont typeface="Arial" panose="020B0604020202020204" pitchFamily="34" charset="0"/>
              <a:buChar char="•"/>
            </a:pPr>
            <a:endParaRPr lang="en-GB" sz="1200">
              <a:solidFill>
                <a:srgbClr val="000000"/>
              </a:solidFill>
            </a:endParaRPr>
          </a:p>
          <a:p>
            <a:pPr marL="171449" indent="-171449">
              <a:buFont typeface="Arial" panose="020B0604020202020204" pitchFamily="34" charset="0"/>
              <a:buChar char="•"/>
            </a:pPr>
            <a:r>
              <a:rPr lang="en-GB" sz="1200">
                <a:solidFill>
                  <a:srgbClr val="000000"/>
                </a:solidFill>
              </a:rPr>
              <a:t>Please do not add images to this slide.</a:t>
            </a:r>
          </a:p>
          <a:p>
            <a:endParaRPr lang="en-GB" sz="1200">
              <a:solidFill>
                <a:schemeClr val="tx1"/>
              </a:solidFill>
            </a:endParaRPr>
          </a:p>
        </p:txBody>
      </p:sp>
      <p:sp>
        <p:nvSpPr>
          <p:cNvPr id="5" name="TextBox 4">
            <a:extLst>
              <a:ext uri="{FF2B5EF4-FFF2-40B4-BE49-F238E27FC236}">
                <a16:creationId xmlns:a16="http://schemas.microsoft.com/office/drawing/2014/main" id="{686EA2F5-7031-FD4D-AE0A-D0D993626FC9}"/>
              </a:ext>
            </a:extLst>
          </p:cNvPr>
          <p:cNvSpPr txBox="1"/>
          <p:nvPr userDrawn="1"/>
        </p:nvSpPr>
        <p:spPr>
          <a:xfrm>
            <a:off x="12876107" y="2672478"/>
            <a:ext cx="3149600" cy="2123658"/>
          </a:xfrm>
          <a:prstGeom prst="rect">
            <a:avLst/>
          </a:prstGeom>
          <a:noFill/>
        </p:spPr>
        <p:txBody>
          <a:bodyPr wrap="square" rtlCol="0">
            <a:spAutoFit/>
          </a:bodyPr>
          <a:lstStyle/>
          <a:p>
            <a:r>
              <a:rPr lang="en-GB" sz="1200" b="1">
                <a:solidFill>
                  <a:srgbClr val="000000"/>
                </a:solidFill>
              </a:rPr>
              <a:t>Fonts</a:t>
            </a:r>
          </a:p>
          <a:p>
            <a:endParaRPr lang="en-GB" sz="1200" b="1">
              <a:solidFill>
                <a:srgbClr val="000000"/>
              </a:solidFill>
            </a:endParaRPr>
          </a:p>
          <a:p>
            <a:pPr marL="171449" indent="-171449">
              <a:buFont typeface="Arial" panose="020B0604020202020204" pitchFamily="34" charset="0"/>
              <a:buChar char="•"/>
            </a:pPr>
            <a:r>
              <a:rPr lang="en-GB" sz="1200">
                <a:solidFill>
                  <a:srgbClr val="000000"/>
                </a:solidFill>
              </a:rPr>
              <a:t>Please use Arial Bold, 36pt for the title. </a:t>
            </a:r>
          </a:p>
          <a:p>
            <a:pPr marL="171449" indent="-171449">
              <a:buFont typeface="Arial" panose="020B0604020202020204" pitchFamily="34" charset="0"/>
              <a:buChar char="•"/>
            </a:pPr>
            <a:endParaRPr lang="en-GB" sz="1200">
              <a:solidFill>
                <a:srgbClr val="000000"/>
              </a:solidFill>
            </a:endParaRPr>
          </a:p>
          <a:p>
            <a:pPr marL="171449" indent="-171449">
              <a:buFont typeface="Arial" panose="020B0604020202020204" pitchFamily="34" charset="0"/>
              <a:buChar char="•"/>
            </a:pPr>
            <a:r>
              <a:rPr lang="en-GB" sz="1200">
                <a:solidFill>
                  <a:srgbClr val="000000"/>
                </a:solidFill>
              </a:rPr>
              <a:t>Arial 28pt for the main body text. </a:t>
            </a:r>
          </a:p>
          <a:p>
            <a:pPr marL="171449" indent="-171449">
              <a:buFont typeface="Arial" panose="020B0604020202020204" pitchFamily="34" charset="0"/>
              <a:buChar char="•"/>
            </a:pPr>
            <a:endParaRPr lang="en-GB" sz="1200">
              <a:solidFill>
                <a:srgbClr val="000000"/>
              </a:solidFill>
            </a:endParaRPr>
          </a:p>
          <a:p>
            <a:pPr marL="171449" indent="-171449">
              <a:buFont typeface="Arial" panose="020B0604020202020204" pitchFamily="34" charset="0"/>
              <a:buChar char="•"/>
            </a:pPr>
            <a:r>
              <a:rPr lang="en-GB" sz="1200">
                <a:solidFill>
                  <a:srgbClr val="000000"/>
                </a:solidFill>
              </a:rPr>
              <a:t>Sub-bullets should be size 24pt minimum.</a:t>
            </a:r>
          </a:p>
          <a:p>
            <a:pPr marL="171449" indent="-171449">
              <a:buFont typeface="Arial" panose="020B0604020202020204" pitchFamily="34" charset="0"/>
              <a:buChar char="•"/>
            </a:pPr>
            <a:endParaRPr lang="en-GB" sz="1200">
              <a:solidFill>
                <a:srgbClr val="000000"/>
              </a:solidFill>
            </a:endParaRPr>
          </a:p>
          <a:p>
            <a:pPr marL="171449" indent="-171449">
              <a:buFont typeface="Arial" panose="020B0604020202020204" pitchFamily="34" charset="0"/>
              <a:buChar char="•"/>
            </a:pPr>
            <a:r>
              <a:rPr lang="en-GB" sz="1200">
                <a:solidFill>
                  <a:srgbClr val="000000"/>
                </a:solidFill>
              </a:rPr>
              <a:t>Only the title should be in colour the rest must be in black for legibility.</a:t>
            </a:r>
          </a:p>
        </p:txBody>
      </p:sp>
      <p:sp>
        <p:nvSpPr>
          <p:cNvPr id="9" name="TextBox 8">
            <a:extLst>
              <a:ext uri="{FF2B5EF4-FFF2-40B4-BE49-F238E27FC236}">
                <a16:creationId xmlns:a16="http://schemas.microsoft.com/office/drawing/2014/main" id="{A1A1FBBF-F186-7444-B92C-33F2B95B2B81}"/>
              </a:ext>
            </a:extLst>
          </p:cNvPr>
          <p:cNvSpPr txBox="1"/>
          <p:nvPr userDrawn="1"/>
        </p:nvSpPr>
        <p:spPr>
          <a:xfrm>
            <a:off x="12859173" y="-25400"/>
            <a:ext cx="2844800" cy="307777"/>
          </a:xfrm>
          <a:prstGeom prst="rect">
            <a:avLst/>
          </a:prstGeom>
          <a:noFill/>
        </p:spPr>
        <p:txBody>
          <a:bodyPr wrap="square" rtlCol="0">
            <a:spAutoFit/>
          </a:bodyPr>
          <a:lstStyle/>
          <a:p>
            <a:r>
              <a:rPr lang="en-GB" sz="1400" b="1">
                <a:solidFill>
                  <a:srgbClr val="000000"/>
                </a:solidFill>
              </a:rPr>
              <a:t>Layout guide</a:t>
            </a:r>
          </a:p>
        </p:txBody>
      </p:sp>
    </p:spTree>
    <p:extLst>
      <p:ext uri="{BB962C8B-B14F-4D97-AF65-F5344CB8AC3E}">
        <p14:creationId xmlns:p14="http://schemas.microsoft.com/office/powerpoint/2010/main" val="4272493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88C711-3D16-496B-BF96-001A0C0A3AAF}"/>
              </a:ext>
              <a:ext uri="{C183D7F6-B498-43B3-948B-1728B52AA6E4}">
                <adec:decorative xmlns:adec="http://schemas.microsoft.com/office/drawing/2017/decorative" val="1"/>
              </a:ext>
            </a:extLst>
          </p:cNvPr>
          <p:cNvSpPr/>
          <p:nvPr userDrawn="1"/>
        </p:nvSpPr>
        <p:spPr>
          <a:xfrm>
            <a:off x="11682374" y="6430061"/>
            <a:ext cx="241402" cy="197510"/>
          </a:xfrm>
          <a:prstGeom prst="rect">
            <a:avLst/>
          </a:prstGeom>
          <a:noFill/>
          <a:ln w="12700" cap="flat">
            <a:noFill/>
            <a:prstDash val="solid"/>
            <a:miter/>
          </a:ln>
        </p:spPr>
        <p:txBody>
          <a:bodyPr rtlCol="0" anchor="ctr"/>
          <a:lstStyle/>
          <a:p>
            <a:pPr algn="l"/>
            <a:endParaRPr lang="en-US" noProof="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3981036"/>
            <a:ext cx="10515600" cy="782638"/>
          </a:xfrm>
        </p:spPr>
        <p:txBody>
          <a:bodyPr/>
          <a:lstStyle>
            <a:lvl1pPr algn="ctr">
              <a:defRPr>
                <a:solidFill>
                  <a:schemeClr val="bg1"/>
                </a:solidFill>
              </a:defRPr>
            </a:lvl1pPr>
          </a:lstStyle>
          <a:p>
            <a:r>
              <a:rPr lang="en-US" noProof="0"/>
              <a:t>DIVIDER SLIDE</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pPr algn="l"/>
            <a:endParaRPr lang="en-US" noProof="0"/>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hasCustomPrompt="1"/>
          </p:nvPr>
        </p:nvSpPr>
        <p:spPr>
          <a:xfrm>
            <a:off x="831850" y="49424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1590335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3"/>
            <a:ext cx="10515600" cy="1325563"/>
          </a:xfrm>
        </p:spPr>
        <p:txBody>
          <a:bodyPr lIns="0" rIns="0"/>
          <a:lstStyle>
            <a:lvl1pPr algn="ctr">
              <a:defRPr>
                <a:solidFill>
                  <a:schemeClr val="bg1"/>
                </a:solidFill>
              </a:defRPr>
            </a:lvl1pPr>
          </a:lstStyle>
          <a:p>
            <a:r>
              <a:rPr lang="en-US" noProof="0"/>
              <a:t>VIDEO SLIDE</a:t>
            </a:r>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noProof="0"/>
              <a:t>Click icon to add media</a:t>
            </a:r>
          </a:p>
        </p:txBody>
      </p:sp>
    </p:spTree>
    <p:extLst>
      <p:ext uri="{BB962C8B-B14F-4D97-AF65-F5344CB8AC3E}">
        <p14:creationId xmlns:p14="http://schemas.microsoft.com/office/powerpoint/2010/main" val="25723244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a:r>
              <a:rPr lang="en-US" noProof="0"/>
              <a:t>Click to edit Master subtitle style</a:t>
            </a:r>
          </a:p>
        </p:txBody>
      </p:sp>
    </p:spTree>
    <p:extLst>
      <p:ext uri="{BB962C8B-B14F-4D97-AF65-F5344CB8AC3E}">
        <p14:creationId xmlns:p14="http://schemas.microsoft.com/office/powerpoint/2010/main" val="1143254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hasCustomPrompt="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0980907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hasCustomPrompt="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hasCustomPrompt="1"/>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165319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hasCustomPrompt="1"/>
          </p:nvPr>
        </p:nvSpPr>
        <p:spPr>
          <a:xfrm>
            <a:off x="839788" y="1840863"/>
            <a:ext cx="5157787" cy="664211"/>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hasCustomPrompt="1"/>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hasCustomPrompt="1"/>
          </p:nvPr>
        </p:nvSpPr>
        <p:spPr>
          <a:xfrm>
            <a:off x="6172200" y="1840863"/>
            <a:ext cx="5183188" cy="6642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hasCustomPrompt="1"/>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486903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hasCustomPrompt="1"/>
          </p:nvPr>
        </p:nvSpPr>
        <p:spPr>
          <a:xfrm>
            <a:off x="5180012" y="457200"/>
            <a:ext cx="6172200" cy="5408613"/>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079427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4764370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312920" y="1667974"/>
            <a:ext cx="3566160" cy="36576"/>
          </a:xfrm>
          <a:prstGeom prst="rect">
            <a:avLst/>
          </a:prstGeom>
          <a:solidFill>
            <a:schemeClr val="bg2"/>
          </a:solidFill>
          <a:ln w="12700" cap="flat">
            <a:noFill/>
            <a:prstDash val="solid"/>
            <a:miter/>
          </a:ln>
        </p:spPr>
        <p:txBody>
          <a:bodyPr rtlCol="0" anchor="ctr"/>
          <a:lstStyle/>
          <a:p>
            <a:pPr algn="l"/>
            <a:endParaRPr lang="en-US" noProof="0"/>
          </a:p>
        </p:txBody>
      </p:sp>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p:txBody>
          <a:bodyPr/>
          <a:lstStyle>
            <a:lvl1pPr algn="ct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7993023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Tree>
    <p:extLst>
      <p:ext uri="{BB962C8B-B14F-4D97-AF65-F5344CB8AC3E}">
        <p14:creationId xmlns:p14="http://schemas.microsoft.com/office/powerpoint/2010/main" val="1913550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arge Bullet Point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8136" y="354261"/>
            <a:ext cx="10513064" cy="625729"/>
          </a:xfrm>
        </p:spPr>
        <p:txBody>
          <a:bodyPr vert="horz" lIns="0" tIns="0" rIns="0">
            <a:noAutofit/>
          </a:bodyPr>
          <a:lstStyle>
            <a:lvl1pPr>
              <a:lnSpc>
                <a:spcPct val="90000"/>
              </a:lnSpc>
              <a:defRPr sz="4800" b="1">
                <a:solidFill>
                  <a:schemeClr val="tx2"/>
                </a:solidFill>
              </a:defRPr>
            </a:lvl1pPr>
          </a:lstStyle>
          <a:p>
            <a:pPr lvl="0"/>
            <a:r>
              <a:rPr lang="en-US"/>
              <a:t>Title</a:t>
            </a:r>
          </a:p>
        </p:txBody>
      </p:sp>
      <p:sp>
        <p:nvSpPr>
          <p:cNvPr id="8" name="Text Placeholder 6"/>
          <p:cNvSpPr>
            <a:spLocks noGrp="1"/>
          </p:cNvSpPr>
          <p:nvPr>
            <p:ph type="body" sz="quarter" idx="11" hasCustomPrompt="1"/>
          </p:nvPr>
        </p:nvSpPr>
        <p:spPr>
          <a:xfrm>
            <a:off x="365840" y="1295400"/>
            <a:ext cx="10505360" cy="5173685"/>
          </a:xfrm>
        </p:spPr>
        <p:txBody>
          <a:bodyPr vert="horz" wrap="square" lIns="0" tIns="0">
            <a:noAutofit/>
          </a:bodyPr>
          <a:lstStyle>
            <a:lvl1pPr marL="306910" indent="-306910">
              <a:lnSpc>
                <a:spcPct val="120000"/>
              </a:lnSpc>
              <a:buFont typeface="Arial"/>
              <a:buChar char="•"/>
              <a:tabLst/>
              <a:defRPr sz="3733" b="0">
                <a:solidFill>
                  <a:srgbClr val="000000"/>
                </a:solidFill>
              </a:defRPr>
            </a:lvl1pPr>
            <a:lvl2pPr marL="658094" marR="0" indent="-380990" defTabSz="1219170" eaLnBrk="1" fontAlgn="auto" latinLnBrk="0" hangingPunct="1">
              <a:lnSpc>
                <a:spcPct val="100000"/>
              </a:lnSpc>
              <a:spcBef>
                <a:spcPts val="0"/>
              </a:spcBef>
              <a:spcAft>
                <a:spcPts val="0"/>
              </a:spcAft>
              <a:buClrTx/>
              <a:buSzTx/>
              <a:buFont typeface="Arial"/>
              <a:buChar char="•"/>
              <a:tabLst/>
              <a:defRPr sz="3200" b="0">
                <a:solidFill>
                  <a:srgbClr val="000000"/>
                </a:solidFill>
              </a:defRPr>
            </a:lvl2pPr>
            <a:lvl3pPr marL="935198" marR="0" indent="-380990" defTabSz="1219170" eaLnBrk="1" fontAlgn="auto" latinLnBrk="0" hangingPunct="1">
              <a:lnSpc>
                <a:spcPct val="100000"/>
              </a:lnSpc>
              <a:spcBef>
                <a:spcPts val="0"/>
              </a:spcBef>
              <a:spcAft>
                <a:spcPts val="0"/>
              </a:spcAft>
              <a:buClrTx/>
              <a:buSzTx/>
              <a:buFont typeface="Arial"/>
              <a:buChar char="•"/>
              <a:tabLst/>
              <a:defRPr sz="3200" b="0">
                <a:solidFill>
                  <a:srgbClr val="000000"/>
                </a:solidFill>
              </a:defRPr>
            </a:lvl3pPr>
            <a:lvl4pPr marL="1212302" marR="0" indent="-380990" defTabSz="1219170" eaLnBrk="1" fontAlgn="auto" latinLnBrk="0" hangingPunct="1">
              <a:lnSpc>
                <a:spcPct val="100000"/>
              </a:lnSpc>
              <a:spcBef>
                <a:spcPts val="0"/>
              </a:spcBef>
              <a:spcAft>
                <a:spcPts val="0"/>
              </a:spcAft>
              <a:buClrTx/>
              <a:buSzTx/>
              <a:buFont typeface="Arial"/>
              <a:buChar char="•"/>
              <a:tabLst/>
              <a:defRPr sz="3200">
                <a:solidFill>
                  <a:srgbClr val="000000"/>
                </a:solidFill>
              </a:defRPr>
            </a:lvl4pPr>
            <a:lvl5pPr marL="1369450" marR="0" indent="-262460" defTabSz="1219170" eaLnBrk="1" fontAlgn="auto" latinLnBrk="0" hangingPunct="1">
              <a:lnSpc>
                <a:spcPct val="100000"/>
              </a:lnSpc>
              <a:spcBef>
                <a:spcPts val="0"/>
              </a:spcBef>
              <a:spcAft>
                <a:spcPts val="0"/>
              </a:spcAft>
              <a:buClrTx/>
              <a:buSzTx/>
              <a:buFont typeface="Arial"/>
              <a:buChar char="•"/>
              <a:tabLst/>
              <a:defRPr sz="3200">
                <a:solidFill>
                  <a:srgbClr val="000000"/>
                </a:solidFill>
              </a:defRPr>
            </a:lvl5pPr>
            <a:lvl6pPr marL="1766511" indent="-380990">
              <a:buFont typeface="Arial"/>
              <a:buChar char="•"/>
              <a:defRPr/>
            </a:lvl6pPr>
            <a:lvl7pPr marL="1662622" marR="0" indent="-380990" defTabSz="1219170" eaLnBrk="1" fontAlgn="auto" latinLnBrk="0" hangingPunct="1">
              <a:lnSpc>
                <a:spcPct val="100000"/>
              </a:lnSpc>
              <a:spcBef>
                <a:spcPts val="0"/>
              </a:spcBef>
              <a:spcAft>
                <a:spcPts val="0"/>
              </a:spcAft>
              <a:buClrTx/>
              <a:buSzTx/>
              <a:buFont typeface="Arial"/>
              <a:buChar char="•"/>
              <a:tabLst/>
              <a:defRPr sz="3200">
                <a:solidFill>
                  <a:srgbClr val="000000"/>
                </a:solidFill>
              </a:defRPr>
            </a:lvl7pPr>
            <a:lvl8pPr marL="1939728" marR="0" indent="-380990" defTabSz="1219170" eaLnBrk="1" fontAlgn="auto" latinLnBrk="0" hangingPunct="1">
              <a:lnSpc>
                <a:spcPct val="100000"/>
              </a:lnSpc>
              <a:spcBef>
                <a:spcPts val="0"/>
              </a:spcBef>
              <a:spcAft>
                <a:spcPts val="0"/>
              </a:spcAft>
              <a:buClrTx/>
              <a:buSzTx/>
              <a:buFont typeface="Arial"/>
              <a:buChar char="•"/>
              <a:tabLst/>
              <a:defRPr sz="3200">
                <a:solidFill>
                  <a:srgbClr val="000000"/>
                </a:solidFill>
              </a:defRPr>
            </a:lvl8pPr>
            <a:lvl9pPr marL="2216831" marR="0" indent="-380990" defTabSz="1219170" eaLnBrk="1" fontAlgn="auto" latinLnBrk="0" hangingPunct="1">
              <a:lnSpc>
                <a:spcPct val="100000"/>
              </a:lnSpc>
              <a:spcBef>
                <a:spcPts val="0"/>
              </a:spcBef>
              <a:spcAft>
                <a:spcPts val="0"/>
              </a:spcAft>
              <a:buClrTx/>
              <a:buSzTx/>
              <a:buFont typeface="Arial"/>
              <a:buChar char="•"/>
              <a:tabLst/>
              <a:defRPr sz="3200">
                <a:solidFill>
                  <a:srgbClr val="000000"/>
                </a:solidFill>
              </a:defRPr>
            </a:lvl9pPr>
          </a:lstStyle>
          <a:p>
            <a:pPr lvl="0"/>
            <a:r>
              <a:rPr lang="en-US"/>
              <a:t>Bullet point</a:t>
            </a:r>
          </a:p>
          <a:p>
            <a:pPr marL="658094" marR="0" lvl="1" indent="-380990" defTabSz="1219170" eaLnBrk="1" fontAlgn="auto" latinLnBrk="0" hangingPunct="1">
              <a:lnSpc>
                <a:spcPct val="100000"/>
              </a:lnSpc>
              <a:spcBef>
                <a:spcPts val="0"/>
              </a:spcBef>
              <a:spcAft>
                <a:spcPts val="0"/>
              </a:spcAft>
              <a:buClrTx/>
              <a:buSzTx/>
              <a:buFont typeface="Arial"/>
              <a:buChar char="•"/>
              <a:tabLst/>
              <a:defRPr/>
            </a:pPr>
            <a:r>
              <a:rPr lang="en-US"/>
              <a:t>Sub-bullet 1</a:t>
            </a:r>
          </a:p>
          <a:p>
            <a:pPr marL="935198" marR="0" lvl="2" indent="-380990" defTabSz="1219170" eaLnBrk="1" fontAlgn="auto" latinLnBrk="0" hangingPunct="1">
              <a:lnSpc>
                <a:spcPct val="100000"/>
              </a:lnSpc>
              <a:spcBef>
                <a:spcPts val="0"/>
              </a:spcBef>
              <a:spcAft>
                <a:spcPts val="0"/>
              </a:spcAft>
              <a:buClrTx/>
              <a:buSzTx/>
              <a:buFont typeface="Arial"/>
              <a:buChar char="•"/>
              <a:tabLst/>
              <a:defRPr/>
            </a:pPr>
            <a:r>
              <a:rPr lang="en-US"/>
              <a:t>Sub-bullet 2</a:t>
            </a:r>
          </a:p>
          <a:p>
            <a:pPr marL="1212302" marR="0" lvl="3" indent="-380990" defTabSz="1219170" eaLnBrk="1" fontAlgn="auto" latinLnBrk="0" hangingPunct="1">
              <a:lnSpc>
                <a:spcPct val="100000"/>
              </a:lnSpc>
              <a:spcBef>
                <a:spcPts val="0"/>
              </a:spcBef>
              <a:spcAft>
                <a:spcPts val="0"/>
              </a:spcAft>
              <a:buClrTx/>
              <a:buSzTx/>
              <a:buFont typeface="Arial"/>
              <a:buChar char="•"/>
              <a:tabLst/>
              <a:defRPr/>
            </a:pPr>
            <a:r>
              <a:rPr lang="en-US"/>
              <a:t>Sub-bullet 3</a:t>
            </a:r>
          </a:p>
          <a:p>
            <a:pPr marL="1489407" marR="0" lvl="4" indent="-380990" defTabSz="1219170" eaLnBrk="1" fontAlgn="auto" latinLnBrk="0" hangingPunct="1">
              <a:lnSpc>
                <a:spcPct val="100000"/>
              </a:lnSpc>
              <a:spcBef>
                <a:spcPts val="0"/>
              </a:spcBef>
              <a:spcAft>
                <a:spcPts val="0"/>
              </a:spcAft>
              <a:buClrTx/>
              <a:buSzTx/>
              <a:buFont typeface="Arial"/>
              <a:buChar char="•"/>
              <a:tabLst/>
              <a:defRPr/>
            </a:pPr>
            <a:r>
              <a:rPr lang="en-US"/>
              <a:t>Sub-bullet 4</a:t>
            </a:r>
          </a:p>
          <a:p>
            <a:pPr marL="1662622" marR="0" lvl="6" indent="-380990" defTabSz="1219170" eaLnBrk="1" fontAlgn="auto" latinLnBrk="0" hangingPunct="1">
              <a:lnSpc>
                <a:spcPct val="100000"/>
              </a:lnSpc>
              <a:spcBef>
                <a:spcPts val="0"/>
              </a:spcBef>
              <a:spcAft>
                <a:spcPts val="0"/>
              </a:spcAft>
              <a:buClrTx/>
              <a:buSzTx/>
              <a:buFont typeface="Arial"/>
              <a:buChar char="•"/>
              <a:tabLst/>
              <a:defRPr/>
            </a:pPr>
            <a:r>
              <a:rPr lang="en-US"/>
              <a:t>Sub-bullet 5</a:t>
            </a:r>
          </a:p>
          <a:p>
            <a:pPr marL="1939728" marR="0" lvl="7" indent="-380990" defTabSz="1219170" eaLnBrk="1" fontAlgn="auto" latinLnBrk="0" hangingPunct="1">
              <a:lnSpc>
                <a:spcPct val="100000"/>
              </a:lnSpc>
              <a:spcBef>
                <a:spcPts val="0"/>
              </a:spcBef>
              <a:spcAft>
                <a:spcPts val="0"/>
              </a:spcAft>
              <a:buClrTx/>
              <a:buSzTx/>
              <a:buFont typeface="Arial"/>
              <a:buChar char="•"/>
              <a:tabLst/>
              <a:defRPr/>
            </a:pPr>
            <a:r>
              <a:rPr lang="en-US"/>
              <a:t>Sub-bullet 6</a:t>
            </a:r>
          </a:p>
          <a:p>
            <a:pPr marL="2216831" marR="0" lvl="8" indent="-380990" defTabSz="1219170" eaLnBrk="1" fontAlgn="auto" latinLnBrk="0" hangingPunct="1">
              <a:lnSpc>
                <a:spcPct val="100000"/>
              </a:lnSpc>
              <a:spcBef>
                <a:spcPts val="0"/>
              </a:spcBef>
              <a:spcAft>
                <a:spcPts val="0"/>
              </a:spcAft>
              <a:buClrTx/>
              <a:buSzTx/>
              <a:buFont typeface="Arial"/>
              <a:buChar char="•"/>
              <a:tabLst/>
              <a:defRPr/>
            </a:pPr>
            <a:r>
              <a:rPr lang="en-US"/>
              <a:t>Sub-bullet 7</a:t>
            </a:r>
          </a:p>
          <a:p>
            <a:pPr lvl="0"/>
            <a:r>
              <a:rPr lang="en-US"/>
              <a:t>Bullet point</a:t>
            </a:r>
          </a:p>
        </p:txBody>
      </p:sp>
      <p:sp>
        <p:nvSpPr>
          <p:cNvPr id="4" name="TextBox 3">
            <a:extLst>
              <a:ext uri="{FF2B5EF4-FFF2-40B4-BE49-F238E27FC236}">
                <a16:creationId xmlns:a16="http://schemas.microsoft.com/office/drawing/2014/main" id="{0B81A97B-40A5-DF42-8C02-3503FF7021D2}"/>
              </a:ext>
            </a:extLst>
          </p:cNvPr>
          <p:cNvSpPr txBox="1"/>
          <p:nvPr userDrawn="1"/>
        </p:nvSpPr>
        <p:spPr>
          <a:xfrm>
            <a:off x="12876107" y="666973"/>
            <a:ext cx="3657600" cy="2062103"/>
          </a:xfrm>
          <a:prstGeom prst="rect">
            <a:avLst/>
          </a:prstGeom>
          <a:noFill/>
        </p:spPr>
        <p:txBody>
          <a:bodyPr wrap="square" rtlCol="0">
            <a:spAutoFit/>
          </a:bodyPr>
          <a:lstStyle/>
          <a:p>
            <a:r>
              <a:rPr lang="en-GB" sz="1600" b="1">
                <a:solidFill>
                  <a:srgbClr val="000000"/>
                </a:solidFill>
              </a:rPr>
              <a:t>Large bullet point slide</a:t>
            </a:r>
          </a:p>
          <a:p>
            <a:endParaRPr lang="en-GB" sz="1600" b="1">
              <a:solidFill>
                <a:srgbClr val="000000"/>
              </a:solidFill>
            </a:endParaRPr>
          </a:p>
          <a:p>
            <a:pPr marL="228594" indent="-228594">
              <a:buFont typeface="Arial" panose="020B0604020202020204" pitchFamily="34" charset="0"/>
              <a:buChar char="•"/>
            </a:pPr>
            <a:r>
              <a:rPr lang="en-GB" sz="1600">
                <a:solidFill>
                  <a:srgbClr val="000000"/>
                </a:solidFill>
              </a:rPr>
              <a:t>You can use this slide to create simple lists.</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Please do not add images to this slide.</a:t>
            </a:r>
          </a:p>
          <a:p>
            <a:endParaRPr lang="en-GB" sz="1600">
              <a:solidFill>
                <a:schemeClr val="tx1"/>
              </a:solidFill>
            </a:endParaRPr>
          </a:p>
        </p:txBody>
      </p:sp>
      <p:sp>
        <p:nvSpPr>
          <p:cNvPr id="5" name="TextBox 4">
            <a:extLst>
              <a:ext uri="{FF2B5EF4-FFF2-40B4-BE49-F238E27FC236}">
                <a16:creationId xmlns:a16="http://schemas.microsoft.com/office/drawing/2014/main" id="{686EA2F5-7031-FD4D-AE0A-D0D993626FC9}"/>
              </a:ext>
            </a:extLst>
          </p:cNvPr>
          <p:cNvSpPr txBox="1"/>
          <p:nvPr userDrawn="1"/>
        </p:nvSpPr>
        <p:spPr>
          <a:xfrm>
            <a:off x="12876107" y="2672478"/>
            <a:ext cx="3149600" cy="3539430"/>
          </a:xfrm>
          <a:prstGeom prst="rect">
            <a:avLst/>
          </a:prstGeom>
          <a:noFill/>
        </p:spPr>
        <p:txBody>
          <a:bodyPr wrap="square" rtlCol="0">
            <a:spAutoFit/>
          </a:bodyPr>
          <a:lstStyle/>
          <a:p>
            <a:r>
              <a:rPr lang="en-GB" sz="1600" b="1">
                <a:solidFill>
                  <a:srgbClr val="000000"/>
                </a:solidFill>
              </a:rPr>
              <a:t>Fonts</a:t>
            </a:r>
          </a:p>
          <a:p>
            <a:endParaRPr lang="en-GB" sz="1600" b="1">
              <a:solidFill>
                <a:srgbClr val="000000"/>
              </a:solidFill>
            </a:endParaRPr>
          </a:p>
          <a:p>
            <a:pPr marL="228594" indent="-228594">
              <a:buFont typeface="Arial" panose="020B0604020202020204" pitchFamily="34" charset="0"/>
              <a:buChar char="•"/>
            </a:pPr>
            <a:r>
              <a:rPr lang="en-GB" sz="1600">
                <a:solidFill>
                  <a:srgbClr val="000000"/>
                </a:solidFill>
              </a:rPr>
              <a:t>Please use Arial Bold, 36pt for the title. </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Arial 28pt for the main body text. </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Sub-bullets should be size 24pt minimum.</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Only the title should be in colour the rest must be in black for legibility.</a:t>
            </a:r>
          </a:p>
        </p:txBody>
      </p:sp>
      <p:sp>
        <p:nvSpPr>
          <p:cNvPr id="9" name="TextBox 8">
            <a:extLst>
              <a:ext uri="{FF2B5EF4-FFF2-40B4-BE49-F238E27FC236}">
                <a16:creationId xmlns:a16="http://schemas.microsoft.com/office/drawing/2014/main" id="{A1A1FBBF-F186-7444-B92C-33F2B95B2B81}"/>
              </a:ext>
            </a:extLst>
          </p:cNvPr>
          <p:cNvSpPr txBox="1"/>
          <p:nvPr userDrawn="1"/>
        </p:nvSpPr>
        <p:spPr>
          <a:xfrm>
            <a:off x="12859173" y="-25400"/>
            <a:ext cx="2844800" cy="379656"/>
          </a:xfrm>
          <a:prstGeom prst="rect">
            <a:avLst/>
          </a:prstGeom>
          <a:noFill/>
        </p:spPr>
        <p:txBody>
          <a:bodyPr wrap="square" rtlCol="0">
            <a:spAutoFit/>
          </a:bodyPr>
          <a:lstStyle/>
          <a:p>
            <a:r>
              <a:rPr lang="en-GB" sz="1867" b="1">
                <a:solidFill>
                  <a:srgbClr val="000000"/>
                </a:solidFill>
              </a:rPr>
              <a:t>Layout guide</a:t>
            </a:r>
          </a:p>
        </p:txBody>
      </p:sp>
    </p:spTree>
    <p:extLst>
      <p:ext uri="{BB962C8B-B14F-4D97-AF65-F5344CB8AC3E}">
        <p14:creationId xmlns:p14="http://schemas.microsoft.com/office/powerpoint/2010/main" val="42724931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gs>
              <a:gs pos="100000">
                <a:schemeClr val="accent3"/>
              </a:gs>
            </a:gsLst>
            <a:lin ang="0" scaled="1"/>
            <a:tileRect/>
          </a:gradFill>
          <a:ln w="12700" cap="flat">
            <a:noFill/>
            <a:prstDash val="solid"/>
            <a:miter/>
          </a:ln>
        </p:spPr>
        <p:txBody>
          <a:bodyPr rtlCol="0" anchor="ctr"/>
          <a:lstStyle/>
          <a:p>
            <a:pPr algn="l"/>
            <a:endParaRPr lang="en-US" noProof="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HOW TO USE THIS TEMPLATE</a:t>
            </a:r>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2017776" y="1667974"/>
            <a:ext cx="8156448" cy="36576"/>
          </a:xfrm>
          <a:prstGeom prst="rect">
            <a:avLst/>
          </a:prstGeom>
          <a:solidFill>
            <a:schemeClr val="bg2"/>
          </a:solidFill>
          <a:ln w="12700" cap="flat">
            <a:noFill/>
            <a:prstDash val="solid"/>
            <a:miter/>
          </a:ln>
        </p:spPr>
        <p:txBody>
          <a:bodyPr rtlCol="0" anchor="ctr"/>
          <a:lstStyle/>
          <a:p>
            <a:pPr algn="l"/>
            <a:endParaRPr lang="en-US" noProof="0"/>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1</a:t>
            </a:r>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hasCustomPrompt="1"/>
          </p:nvPr>
        </p:nvSpPr>
        <p:spPr>
          <a:xfrm>
            <a:off x="1442535" y="1984171"/>
            <a:ext cx="3103110"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hasCustomPrompt="1"/>
          </p:nvPr>
        </p:nvSpPr>
        <p:spPr>
          <a:xfrm>
            <a:off x="5477939" y="1984171"/>
            <a:ext cx="2243918"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77950"/>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3</a:t>
            </a:r>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hasCustomPrompt="1"/>
          </p:nvPr>
        </p:nvSpPr>
        <p:spPr>
          <a:xfrm>
            <a:off x="8564052" y="2001950"/>
            <a:ext cx="2959116"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hasCustomPrompt="1"/>
          </p:nvPr>
        </p:nvSpPr>
        <p:spPr>
          <a:xfrm>
            <a:off x="1020059"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hasCustomPrompt="1"/>
          </p:nvPr>
        </p:nvSpPr>
        <p:spPr>
          <a:xfrm>
            <a:off x="2718684"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hasCustomPrompt="1"/>
          </p:nvPr>
        </p:nvSpPr>
        <p:spPr>
          <a:xfrm>
            <a:off x="4794793" y="3103993"/>
            <a:ext cx="2599197"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hasCustomPrompt="1"/>
          </p:nvPr>
        </p:nvSpPr>
        <p:spPr>
          <a:xfrm>
            <a:off x="7876955" y="3102450"/>
            <a:ext cx="3726423"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hasCustomPrompt="1"/>
          </p:nvPr>
        </p:nvSpPr>
        <p:spPr>
          <a:xfrm>
            <a:off x="1657040" y="5751926"/>
            <a:ext cx="8877920" cy="470478"/>
          </a:xfrm>
        </p:spPr>
        <p:txBody>
          <a:bodyPr>
            <a:normAutofit/>
          </a:bodyPr>
          <a:lstStyle>
            <a:lvl1pPr marL="0" indent="0" algn="ctr">
              <a:buNone/>
              <a:defRPr sz="1600" b="0">
                <a:solidFill>
                  <a:schemeClr val="accent4"/>
                </a:solidFill>
                <a:latin typeface="+mn-lt"/>
              </a:defRPr>
            </a:lvl1pPr>
          </a:lstStyle>
          <a:p>
            <a:pPr lvl="0"/>
            <a:r>
              <a:rPr lang="en-US" noProof="0"/>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hasCustomPrompt="1"/>
          </p:nvPr>
        </p:nvSpPr>
        <p:spPr>
          <a:xfrm>
            <a:off x="4794791" y="5070254"/>
            <a:ext cx="2599199"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hasCustomPrompt="1"/>
          </p:nvPr>
        </p:nvSpPr>
        <p:spPr>
          <a:xfrm>
            <a:off x="7890713" y="5070254"/>
            <a:ext cx="3712665"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976866"/>
            <a:ext cx="3273552" cy="1618488"/>
          </a:xfrm>
        </p:spPr>
        <p:txBody>
          <a:bodyPr anchor="ctr" anchorCtr="0">
            <a:noAutofit/>
          </a:bodyPr>
          <a:lstStyle>
            <a:lvl1pPr marL="0" indent="0" algn="ctr">
              <a:buNone/>
              <a:defRPr sz="1400">
                <a:solidFill>
                  <a:schemeClr val="bg1"/>
                </a:solidFill>
              </a:defRPr>
            </a:lvl1pPr>
          </a:lstStyle>
          <a:p>
            <a:r>
              <a:rPr lang="en-US" noProof="0"/>
              <a:t>Click icon to add picture</a:t>
            </a:r>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4041034"/>
            <a:ext cx="2599199" cy="896112"/>
          </a:xfrm>
        </p:spPr>
        <p:txBody>
          <a:bodyPr anchor="ctr" anchorCtr="0">
            <a:noAutofit/>
          </a:bodyPr>
          <a:lstStyle>
            <a:lvl1pPr marL="0" indent="0" algn="ctr">
              <a:buNone/>
              <a:defRPr sz="1400">
                <a:solidFill>
                  <a:schemeClr val="bg1"/>
                </a:solidFill>
              </a:defRPr>
            </a:lvl1pPr>
          </a:lstStyle>
          <a:p>
            <a:r>
              <a:rPr lang="en-US" noProof="0"/>
              <a:t>Click icon to add picture</a:t>
            </a:r>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400">
                <a:solidFill>
                  <a:schemeClr val="bg1"/>
                </a:solidFill>
              </a:defRPr>
            </a:lvl1pPr>
          </a:lstStyle>
          <a:p>
            <a:r>
              <a:rPr lang="en-US" noProof="0"/>
              <a:t>Click icon to add picture</a:t>
            </a:r>
          </a:p>
        </p:txBody>
      </p:sp>
    </p:spTree>
    <p:extLst>
      <p:ext uri="{BB962C8B-B14F-4D97-AF65-F5344CB8AC3E}">
        <p14:creationId xmlns:p14="http://schemas.microsoft.com/office/powerpoint/2010/main" val="102920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pic>
        <p:nvPicPr>
          <p:cNvPr id="18" name="Picture 17">
            <a:extLst>
              <a:ext uri="{FF2B5EF4-FFF2-40B4-BE49-F238E27FC236}">
                <a16:creationId xmlns:a16="http://schemas.microsoft.com/office/drawing/2014/main" id="{8B23D56E-3DDD-4976-9D00-A3D9A783F6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580D452A-D8DD-4940-A473-5452A822301C}"/>
              </a:ext>
            </a:extLst>
          </p:cNvPr>
          <p:cNvSpPr/>
          <p:nvPr userDrawn="1"/>
        </p:nvSpPr>
        <p:spPr>
          <a:xfrm>
            <a:off x="8102851" y="5142368"/>
            <a:ext cx="4089149" cy="171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E03BBAC3-4A3E-44AA-9264-1BCD9BA161E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5283" y="5054600"/>
            <a:ext cx="2374900" cy="1803400"/>
          </a:xfrm>
          <a:prstGeom prst="rect">
            <a:avLst/>
          </a:prstGeom>
        </p:spPr>
      </p:pic>
    </p:spTree>
    <p:extLst>
      <p:ext uri="{BB962C8B-B14F-4D97-AF65-F5344CB8AC3E}">
        <p14:creationId xmlns:p14="http://schemas.microsoft.com/office/powerpoint/2010/main" val="7443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291892-6B27-BE49-A741-405262CD7A63}"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3876E-1596-EE45-A957-1EFA6D76121F}" type="slidenum">
              <a:rPr lang="en-US" smtClean="0"/>
              <a:t>‹#›</a:t>
            </a:fld>
            <a:endParaRPr lang="en-US"/>
          </a:p>
        </p:txBody>
      </p:sp>
    </p:spTree>
    <p:extLst>
      <p:ext uri="{BB962C8B-B14F-4D97-AF65-F5344CB8AC3E}">
        <p14:creationId xmlns:p14="http://schemas.microsoft.com/office/powerpoint/2010/main" val="2870272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pic>
        <p:nvPicPr>
          <p:cNvPr id="7" name="Picture 6">
            <a:extLst>
              <a:ext uri="{FF2B5EF4-FFF2-40B4-BE49-F238E27FC236}">
                <a16:creationId xmlns:a16="http://schemas.microsoft.com/office/drawing/2014/main" id="{7E193EA1-A889-41A7-A2D2-54DAB885DD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8078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291892-6B27-BE49-A741-405262CD7A63}"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3876E-1596-EE45-A957-1EFA6D76121F}" type="slidenum">
              <a:rPr lang="en-US" smtClean="0"/>
              <a:t>‹#›</a:t>
            </a:fld>
            <a:endParaRPr lang="en-US"/>
          </a:p>
        </p:txBody>
      </p:sp>
    </p:spTree>
    <p:extLst>
      <p:ext uri="{BB962C8B-B14F-4D97-AF65-F5344CB8AC3E}">
        <p14:creationId xmlns:p14="http://schemas.microsoft.com/office/powerpoint/2010/main" val="16660028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2.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Holder 3"/>
          <p:cNvSpPr>
            <a:spLocks noGrp="1"/>
          </p:cNvSpPr>
          <p:nvPr>
            <p:ph type="body" idx="1"/>
          </p:nvPr>
        </p:nvSpPr>
        <p:spPr>
          <a:xfrm>
            <a:off x="310690" y="279401"/>
            <a:ext cx="11472101" cy="369332"/>
          </a:xfrm>
          <a:prstGeom prst="rect">
            <a:avLst/>
          </a:prstGeom>
        </p:spPr>
        <p:txBody>
          <a:bodyPr wrap="square" lIns="0" tIns="0" rIns="0" bIns="0">
            <a:spAutoFit/>
          </a:bodyPr>
          <a:lstStyle>
            <a:lvl1pPr>
              <a:defRPr b="0" i="0">
                <a:solidFill>
                  <a:schemeClr val="tx1"/>
                </a:solidFill>
              </a:defRPr>
            </a:lvl1pPr>
          </a:lstStyle>
          <a:p>
            <a:pPr lvl="0"/>
            <a:r>
              <a:rPr lang="en-US"/>
              <a:t>UNEP WCMC presentation deck template</a:t>
            </a:r>
          </a:p>
        </p:txBody>
      </p:sp>
    </p:spTree>
  </p:cSld>
  <p:clrMap bg1="lt1" tx1="dk1" bg2="lt2" tx2="dk2" accent1="accent1" accent2="accent2" accent3="accent3" accent4="accent4" accent5="accent5" accent6="accent6" hlink="hlink" folHlink="folHlink"/>
  <p:sldLayoutIdLst>
    <p:sldLayoutId id="2147483766" r:id="rId1"/>
    <p:sldLayoutId id="2147483904" r:id="rId2"/>
    <p:sldLayoutId id="2147483706" r:id="rId3"/>
    <p:sldLayoutId id="2147483712" r:id="rId4"/>
    <p:sldLayoutId id="2147483711" r:id="rId5"/>
  </p:sldLayoutIdLst>
  <p:txStyles>
    <p:titleStyle>
      <a:lvl1pPr eaLnBrk="1" hangingPunct="1">
        <a:defRPr sz="10800">
          <a:solidFill>
            <a:srgbClr val="15ABFF"/>
          </a:solidFill>
          <a:latin typeface="+mj-lt"/>
          <a:ea typeface="+mj-ea"/>
          <a:cs typeface="+mj-cs"/>
        </a:defRPr>
      </a:lvl1pPr>
    </p:titleStyle>
    <p:bodyStyle>
      <a:lvl1pPr marL="0" eaLnBrk="1" hangingPunct="1">
        <a:tabLst>
          <a:tab pos="1217054" algn="l"/>
        </a:tabLst>
        <a:defRPr sz="2400" b="1" baseline="0">
          <a:solidFill>
            <a:srgbClr val="00AEEF"/>
          </a:solidFill>
          <a:latin typeface="+mn-lt"/>
          <a:ea typeface="+mn-ea"/>
          <a:cs typeface="+mn-cs"/>
        </a:defRPr>
      </a:lvl1pPr>
      <a:lvl2pPr marL="3196087" marR="0" indent="-380990" defTabSz="1219170" eaLnBrk="1" fontAlgn="auto" latinLnBrk="0" hangingPunct="1">
        <a:lnSpc>
          <a:spcPct val="100000"/>
        </a:lnSpc>
        <a:spcBef>
          <a:spcPts val="0"/>
        </a:spcBef>
        <a:spcAft>
          <a:spcPts val="0"/>
        </a:spcAft>
        <a:buClrTx/>
        <a:buSzTx/>
        <a:buFont typeface="Arial"/>
        <a:buChar char="•"/>
        <a:tabLst>
          <a:tab pos="1217054" algn="l"/>
        </a:tabLst>
        <a:defRPr sz="2400">
          <a:solidFill>
            <a:srgbClr val="00AEEF"/>
          </a:solidFill>
          <a:latin typeface="+mn-lt"/>
          <a:ea typeface="+mn-ea"/>
          <a:cs typeface="+mn-cs"/>
        </a:defRPr>
      </a:lvl2pPr>
      <a:lvl3pPr marL="935198" marR="0" indent="-380990" defTabSz="1219170" eaLnBrk="1" fontAlgn="auto" latinLnBrk="0" hangingPunct="1">
        <a:lnSpc>
          <a:spcPct val="100000"/>
        </a:lnSpc>
        <a:spcBef>
          <a:spcPts val="0"/>
        </a:spcBef>
        <a:spcAft>
          <a:spcPts val="0"/>
        </a:spcAft>
        <a:buClrTx/>
        <a:buSzTx/>
        <a:buFont typeface="Arial"/>
        <a:buChar char="•"/>
        <a:tabLst>
          <a:tab pos="1217054" algn="l"/>
        </a:tabLst>
        <a:defRPr sz="2400">
          <a:solidFill>
            <a:srgbClr val="00AEEF"/>
          </a:solidFill>
          <a:latin typeface="+mn-lt"/>
          <a:ea typeface="+mn-ea"/>
          <a:cs typeface="+mn-cs"/>
        </a:defRPr>
      </a:lvl3pPr>
      <a:lvl4pPr marL="1212302" marR="0" indent="-380990" defTabSz="1219170" eaLnBrk="1" fontAlgn="auto" latinLnBrk="0" hangingPunct="1">
        <a:lnSpc>
          <a:spcPct val="100000"/>
        </a:lnSpc>
        <a:spcBef>
          <a:spcPts val="0"/>
        </a:spcBef>
        <a:spcAft>
          <a:spcPts val="0"/>
        </a:spcAft>
        <a:buClrTx/>
        <a:buSzTx/>
        <a:buFont typeface="Arial"/>
        <a:buChar char="•"/>
        <a:tabLst>
          <a:tab pos="1217054" algn="l"/>
        </a:tabLst>
        <a:defRPr sz="2400">
          <a:solidFill>
            <a:srgbClr val="00AEEF"/>
          </a:solidFill>
          <a:latin typeface="+mn-lt"/>
          <a:ea typeface="+mn-ea"/>
          <a:cs typeface="+mn-cs"/>
        </a:defRPr>
      </a:lvl4pPr>
      <a:lvl5pPr marL="1489407" marR="0" indent="-380990" defTabSz="1219170" eaLnBrk="1" fontAlgn="auto" latinLnBrk="0" hangingPunct="1">
        <a:lnSpc>
          <a:spcPct val="100000"/>
        </a:lnSpc>
        <a:spcBef>
          <a:spcPts val="0"/>
        </a:spcBef>
        <a:spcAft>
          <a:spcPts val="0"/>
        </a:spcAft>
        <a:buClrTx/>
        <a:buSzTx/>
        <a:buFont typeface="Arial"/>
        <a:buChar char="•"/>
        <a:tabLst>
          <a:tab pos="1217054" algn="l"/>
        </a:tabLst>
        <a:defRPr sz="2400">
          <a:solidFill>
            <a:srgbClr val="00AEEF"/>
          </a:solidFill>
          <a:latin typeface="+mn-lt"/>
          <a:ea typeface="+mn-ea"/>
          <a:cs typeface="+mn-cs"/>
        </a:defRPr>
      </a:lvl5pPr>
      <a:lvl6pPr marL="1385520" eaLnBrk="1" hangingPunct="1">
        <a:defRPr>
          <a:latin typeface="+mn-lt"/>
          <a:ea typeface="+mn-ea"/>
          <a:cs typeface="+mn-cs"/>
        </a:defRPr>
      </a:lvl6pPr>
      <a:lvl7pPr marL="1662622" marR="0" indent="-380990" defTabSz="1219170" eaLnBrk="1" fontAlgn="auto" latinLnBrk="0" hangingPunct="1">
        <a:lnSpc>
          <a:spcPct val="100000"/>
        </a:lnSpc>
        <a:spcBef>
          <a:spcPts val="0"/>
        </a:spcBef>
        <a:spcAft>
          <a:spcPts val="0"/>
        </a:spcAft>
        <a:buClrTx/>
        <a:buSzTx/>
        <a:buFont typeface="Arial"/>
        <a:buChar char="•"/>
        <a:tabLst>
          <a:tab pos="1217054" algn="l"/>
        </a:tabLst>
        <a:defRPr sz="2400">
          <a:solidFill>
            <a:srgbClr val="00AEEF"/>
          </a:solidFill>
          <a:latin typeface="+mn-lt"/>
          <a:ea typeface="+mn-ea"/>
          <a:cs typeface="+mn-cs"/>
        </a:defRPr>
      </a:lvl7pPr>
      <a:lvl8pPr marL="1939728" marR="0" indent="-380990" defTabSz="1219170" eaLnBrk="1" fontAlgn="auto" latinLnBrk="0" hangingPunct="1">
        <a:lnSpc>
          <a:spcPct val="100000"/>
        </a:lnSpc>
        <a:spcBef>
          <a:spcPts val="0"/>
        </a:spcBef>
        <a:spcAft>
          <a:spcPts val="0"/>
        </a:spcAft>
        <a:buClrTx/>
        <a:buSzTx/>
        <a:buFont typeface="Arial"/>
        <a:buChar char="•"/>
        <a:tabLst>
          <a:tab pos="1217054" algn="l"/>
        </a:tabLst>
        <a:defRPr sz="2400">
          <a:solidFill>
            <a:srgbClr val="00AEEF"/>
          </a:solidFill>
          <a:latin typeface="+mn-lt"/>
          <a:ea typeface="+mn-ea"/>
          <a:cs typeface="+mn-cs"/>
        </a:defRPr>
      </a:lvl8pPr>
      <a:lvl9pPr marL="2216095" marR="0" indent="-380990" defTabSz="1219170" eaLnBrk="1" fontAlgn="auto" latinLnBrk="0" hangingPunct="1">
        <a:lnSpc>
          <a:spcPct val="100000"/>
        </a:lnSpc>
        <a:spcBef>
          <a:spcPts val="0"/>
        </a:spcBef>
        <a:spcAft>
          <a:spcPts val="0"/>
        </a:spcAft>
        <a:buClrTx/>
        <a:buSzTx/>
        <a:buFont typeface="Arial"/>
        <a:buChar char="•"/>
        <a:tabLst>
          <a:tab pos="1217054" algn="l"/>
        </a:tabLst>
        <a:defRPr sz="2400">
          <a:solidFill>
            <a:srgbClr val="00AEEF"/>
          </a:solidFill>
          <a:latin typeface="+mn-lt"/>
          <a:ea typeface="+mn-ea"/>
          <a:cs typeface="+mn-cs"/>
        </a:defRPr>
      </a:lvl9pPr>
    </p:bodyStyle>
    <p:otherStyle>
      <a:lvl1pPr marL="0" eaLnBrk="1" hangingPunct="1">
        <a:defRPr>
          <a:latin typeface="+mn-lt"/>
          <a:ea typeface="+mn-ea"/>
          <a:cs typeface="+mn-cs"/>
        </a:defRPr>
      </a:lvl1pPr>
      <a:lvl2pPr marL="277104" eaLnBrk="1" hangingPunct="1">
        <a:defRPr>
          <a:latin typeface="+mn-lt"/>
          <a:ea typeface="+mn-ea"/>
          <a:cs typeface="+mn-cs"/>
        </a:defRPr>
      </a:lvl2pPr>
      <a:lvl3pPr marL="554207" eaLnBrk="1" hangingPunct="1">
        <a:defRPr>
          <a:latin typeface="+mn-lt"/>
          <a:ea typeface="+mn-ea"/>
          <a:cs typeface="+mn-cs"/>
        </a:defRPr>
      </a:lvl3pPr>
      <a:lvl4pPr marL="831311" eaLnBrk="1" hangingPunct="1">
        <a:defRPr>
          <a:latin typeface="+mn-lt"/>
          <a:ea typeface="+mn-ea"/>
          <a:cs typeface="+mn-cs"/>
        </a:defRPr>
      </a:lvl4pPr>
      <a:lvl5pPr marL="1108416" eaLnBrk="1" hangingPunct="1">
        <a:defRPr>
          <a:latin typeface="+mn-lt"/>
          <a:ea typeface="+mn-ea"/>
          <a:cs typeface="+mn-cs"/>
        </a:defRPr>
      </a:lvl5pPr>
      <a:lvl6pPr marL="1385520" eaLnBrk="1" hangingPunct="1">
        <a:defRPr>
          <a:latin typeface="+mn-lt"/>
          <a:ea typeface="+mn-ea"/>
          <a:cs typeface="+mn-cs"/>
        </a:defRPr>
      </a:lvl6pPr>
      <a:lvl7pPr marL="1662622" eaLnBrk="1" hangingPunct="1">
        <a:defRPr>
          <a:latin typeface="+mn-lt"/>
          <a:ea typeface="+mn-ea"/>
          <a:cs typeface="+mn-cs"/>
        </a:defRPr>
      </a:lvl7pPr>
      <a:lvl8pPr marL="1939728" eaLnBrk="1" hangingPunct="1">
        <a:defRPr>
          <a:latin typeface="+mn-lt"/>
          <a:ea typeface="+mn-ea"/>
          <a:cs typeface="+mn-cs"/>
        </a:defRPr>
      </a:lvl8pPr>
      <a:lvl9pPr marL="2216831"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B291892-6B27-BE49-A741-405262CD7A63}" type="datetimeFigureOut">
              <a:rPr lang="en-US" smtClean="0"/>
              <a:t>12/4/2023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6F3876E-1596-EE45-A957-1EFA6D76121F}" type="slidenum">
              <a:rPr lang="en-US" smtClean="0"/>
              <a:t>‹#›</a:t>
            </a:fld>
            <a:endParaRPr lang="en-US"/>
          </a:p>
        </p:txBody>
      </p:sp>
      <p:pic>
        <p:nvPicPr>
          <p:cNvPr id="18" name="Picture 17">
            <a:extLst>
              <a:ext uri="{FF2B5EF4-FFF2-40B4-BE49-F238E27FC236}">
                <a16:creationId xmlns:a16="http://schemas.microsoft.com/office/drawing/2014/main" id="{A270CB29-09C7-480F-954F-6CE5416E50BE}"/>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2075120"/>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r>
              <a:rPr lang="en-US" noProof="0"/>
              <a:t>ADD A FOOTER</a:t>
            </a: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r>
              <a:rPr lang="en-US" noProof="0"/>
              <a:t>MM.DD.20XX</a:t>
            </a: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495E168-DA5E-4888-8D8A-92B118324C14}" type="slidenum">
              <a:rPr lang="en-US" noProof="0" smtClean="0"/>
              <a:pPr/>
              <a:t>‹#›</a:t>
            </a:fld>
            <a:endParaRPr lang="en-US" noProof="0"/>
          </a:p>
        </p:txBody>
      </p:sp>
    </p:spTree>
    <p:extLst>
      <p:ext uri="{BB962C8B-B14F-4D97-AF65-F5344CB8AC3E}">
        <p14:creationId xmlns:p14="http://schemas.microsoft.com/office/powerpoint/2010/main" val="3287771102"/>
      </p:ext>
    </p:extLst>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 id="2147483966" r:id="rId18"/>
    <p:sldLayoutId id="2147483967" r:id="rId19"/>
    <p:sldLayoutId id="2147483968" r:id="rId20"/>
    <p:sldLayoutId id="2147483969" r:id="rId21"/>
    <p:sldLayoutId id="2147483970" r:id="rId22"/>
    <p:sldLayoutId id="2147483971" r:id="rId23"/>
    <p:sldLayoutId id="2147483972" r:id="rId24"/>
    <p:sldLayoutId id="2147483973" r:id="rId25"/>
    <p:sldLayoutId id="2147483974" r:id="rId26"/>
    <p:sldLayoutId id="2147483975" r:id="rId27"/>
    <p:sldLayoutId id="2147483976" r:id="rId28"/>
  </p:sldLayoutIdLst>
  <p:hf hd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38.xml"/><Relationship Id="rId5" Type="http://schemas.openxmlformats.org/officeDocument/2006/relationships/hyperlink" Target="http://www.naturepositive.org/" TargetMode="Externa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8.xml"/><Relationship Id="rId5" Type="http://schemas.openxmlformats.org/officeDocument/2006/relationships/image" Target="../media/image48.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41.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34.jpeg"/><Relationship Id="rId3" Type="http://schemas.openxmlformats.org/officeDocument/2006/relationships/image" Target="../media/image19.jpeg"/><Relationship Id="rId21" Type="http://schemas.openxmlformats.org/officeDocument/2006/relationships/image" Target="../media/image37.jpe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image" Target="../media/image18.jpeg"/><Relationship Id="rId16" Type="http://schemas.openxmlformats.org/officeDocument/2006/relationships/image" Target="../media/image32.jpeg"/><Relationship Id="rId20" Type="http://schemas.openxmlformats.org/officeDocument/2006/relationships/image" Target="../media/image36.jpeg"/><Relationship Id="rId1" Type="http://schemas.openxmlformats.org/officeDocument/2006/relationships/slideLayout" Target="../slideLayouts/slideLayout38.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19" Type="http://schemas.openxmlformats.org/officeDocument/2006/relationships/image" Target="../media/image35.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8.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hyperlink" Target="http://www.naturepositive.org/" TargetMode="External"/><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E84"/>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74D4E6-DFEE-6F44-B634-5EEDE89C7759}"/>
              </a:ext>
            </a:extLst>
          </p:cNvPr>
          <p:cNvSpPr txBox="1">
            <a:spLocks/>
          </p:cNvSpPr>
          <p:nvPr/>
        </p:nvSpPr>
        <p:spPr>
          <a:xfrm>
            <a:off x="779826" y="781050"/>
            <a:ext cx="10954974" cy="3295650"/>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600"/>
              </a:spcAft>
              <a:buClrTx/>
              <a:buSzTx/>
              <a:buFontTx/>
              <a:buNone/>
              <a:tabLst/>
              <a:defRPr/>
            </a:pPr>
            <a:r>
              <a:rPr kumimoji="0" lang="en-GB" sz="6500" b="1" i="0" u="none" strike="noStrike" kern="1200" cap="all" spc="0" normalizeH="0" baseline="0" noProof="0">
                <a:ln>
                  <a:noFill/>
                </a:ln>
                <a:solidFill>
                  <a:srgbClr val="FFFFFF"/>
                </a:solidFill>
                <a:effectLst/>
                <a:uLnTx/>
                <a:uFillTx/>
                <a:latin typeface="Arial"/>
                <a:ea typeface="DengXian Light"/>
                <a:cs typeface="Arial"/>
              </a:rPr>
              <a:t>Business &amp; biodiversity</a:t>
            </a:r>
            <a:br>
              <a:rPr kumimoji="0" lang="en-GB" sz="7200" b="1" i="0" u="none" strike="noStrike" kern="1200" cap="all" spc="0" normalizeH="0" baseline="0" noProof="0">
                <a:ln>
                  <a:noFill/>
                </a:ln>
                <a:solidFill>
                  <a:srgbClr val="FFFFFF"/>
                </a:solidFill>
                <a:effectLst/>
                <a:uLnTx/>
                <a:uFillTx/>
                <a:latin typeface="Arial"/>
                <a:ea typeface="DengXian Light"/>
                <a:cs typeface="Arial"/>
              </a:rPr>
            </a:br>
            <a:r>
              <a:rPr kumimoji="0" lang="en-GB" sz="4800" b="1" i="0" u="none" strike="noStrike" kern="1200" cap="all" spc="0" normalizeH="0" baseline="0" noProof="0">
                <a:ln>
                  <a:noFill/>
                </a:ln>
                <a:solidFill>
                  <a:srgbClr val="FFFFFF"/>
                </a:solidFill>
                <a:effectLst/>
                <a:uLnTx/>
                <a:uFillTx/>
                <a:latin typeface="Arial"/>
                <a:ea typeface="DengXian Light"/>
                <a:cs typeface="Arial"/>
              </a:rPr>
              <a:t>global developments &amp; perspectives</a:t>
            </a:r>
            <a:endParaRPr kumimoji="0" lang="en-GB" sz="7200" b="1" i="0" u="none" strike="noStrike" kern="1200" cap="all" spc="0" normalizeH="0" baseline="0" noProof="0">
              <a:ln>
                <a:noFill/>
              </a:ln>
              <a:solidFill>
                <a:srgbClr val="FFFFFF"/>
              </a:solidFill>
              <a:effectLst/>
              <a:uLnTx/>
              <a:uFillTx/>
              <a:latin typeface="Arial"/>
              <a:ea typeface="DengXian Light"/>
              <a:cs typeface="Arial"/>
            </a:endParaRPr>
          </a:p>
        </p:txBody>
      </p:sp>
      <p:sp>
        <p:nvSpPr>
          <p:cNvPr id="2" name="TextBox 1">
            <a:extLst>
              <a:ext uri="{FF2B5EF4-FFF2-40B4-BE49-F238E27FC236}">
                <a16:creationId xmlns:a16="http://schemas.microsoft.com/office/drawing/2014/main" id="{5CA00271-0CC7-A88F-3985-026B1110F6E3}"/>
              </a:ext>
            </a:extLst>
          </p:cNvPr>
          <p:cNvSpPr txBox="1"/>
          <p:nvPr/>
        </p:nvSpPr>
        <p:spPr>
          <a:xfrm>
            <a:off x="965200" y="3954369"/>
            <a:ext cx="10071286"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FFFFFF"/>
                </a:solidFill>
                <a:effectLst/>
                <a:uLnTx/>
                <a:uFillTx/>
                <a:latin typeface="Calibri Light"/>
                <a:ea typeface="Calibri Light"/>
                <a:cs typeface="Arial"/>
              </a:rPr>
              <a:t>SHENA</a:t>
            </a:r>
            <a:r>
              <a:rPr lang="en-GB" sz="3600">
                <a:solidFill>
                  <a:srgbClr val="FFFFFF"/>
                </a:solidFill>
                <a:latin typeface="Calibri Light"/>
                <a:ea typeface="Calibri Light"/>
                <a:cs typeface="Arial"/>
              </a:rPr>
              <a:t> RANGEL GARCIA</a:t>
            </a:r>
            <a:br>
              <a:rPr lang="en-GB" sz="3600">
                <a:solidFill>
                  <a:srgbClr val="FFFFFF"/>
                </a:solidFill>
                <a:latin typeface="Calibri Light"/>
                <a:ea typeface="Calibri Light"/>
                <a:cs typeface="Arial"/>
              </a:rPr>
            </a:br>
            <a:r>
              <a:rPr lang="en-GB" sz="2800">
                <a:solidFill>
                  <a:srgbClr val="FFFFFF"/>
                </a:solidFill>
                <a:latin typeface="Calibri Light"/>
                <a:ea typeface="Calibri Light"/>
                <a:cs typeface="Arial"/>
              </a:rPr>
              <a:t>DEPUTY HEAD OF PROGRAMME, NATURE ECONOMY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alibri Light"/>
                <a:ea typeface="Calibri Light"/>
                <a:cs typeface="Arial"/>
              </a:rPr>
              <a:t>UNEP-WCMC</a:t>
            </a:r>
          </a:p>
        </p:txBody>
      </p:sp>
    </p:spTree>
    <p:extLst>
      <p:ext uri="{BB962C8B-B14F-4D97-AF65-F5344CB8AC3E}">
        <p14:creationId xmlns:p14="http://schemas.microsoft.com/office/powerpoint/2010/main" val="428083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7" name="Rectangle 36">
            <a:extLst>
              <a:ext uri="{FF2B5EF4-FFF2-40B4-BE49-F238E27FC236}">
                <a16:creationId xmlns:a16="http://schemas.microsoft.com/office/drawing/2014/main" id="{6383B6F6-E8E8-4C9B-BEDE-6E743086F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658" y="0"/>
            <a:ext cx="75529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Rounded Rectangle 14">
            <a:extLst>
              <a:ext uri="{FF2B5EF4-FFF2-40B4-BE49-F238E27FC236}">
                <a16:creationId xmlns:a16="http://schemas.microsoft.com/office/drawing/2014/main" id="{4E45A778-B5BB-477D-BEE9-D874E8DCD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386" y="958640"/>
            <a:ext cx="625815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1" name="Rectangle: Rounded Corners 20">
            <a:extLst>
              <a:ext uri="{FF2B5EF4-FFF2-40B4-BE49-F238E27FC236}">
                <a16:creationId xmlns:a16="http://schemas.microsoft.com/office/drawing/2014/main" id="{82BFA39A-2E5F-E57D-51EC-D7AC8FC169AE}"/>
              </a:ext>
            </a:extLst>
          </p:cNvPr>
          <p:cNvSpPr/>
          <p:nvPr/>
        </p:nvSpPr>
        <p:spPr>
          <a:xfrm>
            <a:off x="4993105" y="144379"/>
            <a:ext cx="6990348" cy="6497053"/>
          </a:xfrm>
          <a:prstGeom prst="roundRect">
            <a:avLst>
              <a:gd name="adj" fmla="val 4445"/>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8" name="Picture 17" descr="A white lighthouse">
            <a:extLst>
              <a:ext uri="{FF2B5EF4-FFF2-40B4-BE49-F238E27FC236}">
                <a16:creationId xmlns:a16="http://schemas.microsoft.com/office/drawing/2014/main" id="{3C1D8F2A-B06E-075B-B9BC-2541B11820B7}"/>
              </a:ext>
            </a:extLst>
          </p:cNvPr>
          <p:cNvPicPr>
            <a:picLocks noChangeAspect="1"/>
          </p:cNvPicPr>
          <p:nvPr/>
        </p:nvPicPr>
        <p:blipFill rotWithShape="1">
          <a:blip r:embed="rId3"/>
          <a:srcRect l="-1" r="41729"/>
          <a:stretch/>
        </p:blipFill>
        <p:spPr>
          <a:xfrm>
            <a:off x="-1" y="-3175"/>
            <a:ext cx="4776538" cy="5322980"/>
          </a:xfrm>
          <a:prstGeom prst="rect">
            <a:avLst/>
          </a:prstGeom>
        </p:spPr>
      </p:pic>
      <p:sp>
        <p:nvSpPr>
          <p:cNvPr id="6" name="TextBox 5">
            <a:extLst>
              <a:ext uri="{FF2B5EF4-FFF2-40B4-BE49-F238E27FC236}">
                <a16:creationId xmlns:a16="http://schemas.microsoft.com/office/drawing/2014/main" id="{16351364-8EDE-C72F-D32A-986C6F6D48A7}"/>
              </a:ext>
            </a:extLst>
          </p:cNvPr>
          <p:cNvSpPr txBox="1"/>
          <p:nvPr/>
        </p:nvSpPr>
        <p:spPr>
          <a:xfrm>
            <a:off x="5177274" y="566369"/>
            <a:ext cx="6661800" cy="133882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Teck</a:t>
            </a:r>
            <a:r>
              <a:rPr kumimoji="0" lang="en-GB" sz="2400" b="1"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a:t>
            </a: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 “Goal to become a </a:t>
            </a:r>
            <a:r>
              <a:rPr kumimoji="0" lang="en-GB" sz="1900" b="1"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nature positive</a:t>
            </a: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 mining company by 2030 … including through conserving or rehabilitating at least three hectares for every one hectare affected by its mining activities”</a:t>
            </a:r>
          </a:p>
        </p:txBody>
      </p:sp>
      <p:sp>
        <p:nvSpPr>
          <p:cNvPr id="7" name="TextBox 6">
            <a:extLst>
              <a:ext uri="{FF2B5EF4-FFF2-40B4-BE49-F238E27FC236}">
                <a16:creationId xmlns:a16="http://schemas.microsoft.com/office/drawing/2014/main" id="{5746E07C-9EAC-99C9-A531-1383F0FF01B0}"/>
              </a:ext>
            </a:extLst>
          </p:cNvPr>
          <p:cNvSpPr txBox="1"/>
          <p:nvPr/>
        </p:nvSpPr>
        <p:spPr>
          <a:xfrm>
            <a:off x="5177274" y="1992730"/>
            <a:ext cx="6661800" cy="130805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Unilever</a:t>
            </a:r>
            <a:r>
              <a:rPr kumimoji="0" lang="en-GB" sz="2000" b="1"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 </a:t>
            </a: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“working towards a </a:t>
            </a:r>
            <a:r>
              <a:rPr kumimoji="0" lang="en-GB" sz="1900" b="1"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nature-positive future</a:t>
            </a: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 where forests are protected and restored, agricultural systems are regenerated, water systems are preserved, and smallholder farmers are empowered</a:t>
            </a:r>
            <a:r>
              <a:rPr kumimoji="0" lang="en-GB" sz="1900" b="1"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a:t>
            </a: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a:t>
            </a:r>
          </a:p>
        </p:txBody>
      </p:sp>
      <p:sp>
        <p:nvSpPr>
          <p:cNvPr id="9" name="TextBox 8">
            <a:extLst>
              <a:ext uri="{FF2B5EF4-FFF2-40B4-BE49-F238E27FC236}">
                <a16:creationId xmlns:a16="http://schemas.microsoft.com/office/drawing/2014/main" id="{837D5194-B0B1-2E83-58DF-BAD8791EE221}"/>
              </a:ext>
            </a:extLst>
          </p:cNvPr>
          <p:cNvSpPr txBox="1"/>
          <p:nvPr/>
        </p:nvSpPr>
        <p:spPr>
          <a:xfrm>
            <a:off x="5177274" y="3388313"/>
            <a:ext cx="6661800" cy="1015663"/>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BHP:</a:t>
            </a:r>
            <a:r>
              <a:rPr kumimoji="0" lang="en-GB" sz="2000" b="1"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 </a:t>
            </a: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“create </a:t>
            </a:r>
            <a:r>
              <a:rPr kumimoji="0" lang="en-GB" sz="1900" b="1"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nature-positive outcomes </a:t>
            </a: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by having at least 30% of land and water…under conservation, restoration or regenerative practices”</a:t>
            </a:r>
          </a:p>
        </p:txBody>
      </p:sp>
      <p:sp>
        <p:nvSpPr>
          <p:cNvPr id="10" name="TextBox 9">
            <a:extLst>
              <a:ext uri="{FF2B5EF4-FFF2-40B4-BE49-F238E27FC236}">
                <a16:creationId xmlns:a16="http://schemas.microsoft.com/office/drawing/2014/main" id="{A1511C36-EA34-52E3-59D0-9423F05C3CCC}"/>
              </a:ext>
            </a:extLst>
          </p:cNvPr>
          <p:cNvSpPr txBox="1"/>
          <p:nvPr/>
        </p:nvSpPr>
        <p:spPr>
          <a:xfrm>
            <a:off x="5177274" y="4513154"/>
            <a:ext cx="6661800" cy="72327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Holcim</a:t>
            </a:r>
            <a:r>
              <a:rPr kumimoji="0" lang="en-GB" sz="2000" b="1"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 </a:t>
            </a: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“nature strategy with </a:t>
            </a:r>
            <a:r>
              <a:rPr kumimoji="0" lang="en-GB" sz="1900" b="1" i="0" u="none" strike="noStrike" kern="1200" cap="none" spc="0" normalizeH="0" baseline="0" noProof="0" err="1">
                <a:ln>
                  <a:noFill/>
                </a:ln>
                <a:solidFill>
                  <a:srgbClr val="00C6BB"/>
                </a:solidFill>
                <a:effectLst/>
                <a:uLnTx/>
                <a:uFillTx/>
                <a:latin typeface="Roboto Light" panose="02000000000000000000" pitchFamily="2" charset="0"/>
                <a:ea typeface="Roboto Light" panose="02000000000000000000" pitchFamily="2" charset="0"/>
                <a:cs typeface="+mn-cs"/>
              </a:rPr>
              <a:t>measureable</a:t>
            </a:r>
            <a:r>
              <a:rPr kumimoji="0" lang="en-GB" sz="1900" b="1"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 2030 targets </a:t>
            </a: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to restore and preserve biodiversity and water”</a:t>
            </a:r>
          </a:p>
        </p:txBody>
      </p:sp>
      <p:sp>
        <p:nvSpPr>
          <p:cNvPr id="11" name="TextBox 10">
            <a:extLst>
              <a:ext uri="{FF2B5EF4-FFF2-40B4-BE49-F238E27FC236}">
                <a16:creationId xmlns:a16="http://schemas.microsoft.com/office/drawing/2014/main" id="{7C0F7CCE-89FF-53EE-CDC9-42B5A2318769}"/>
              </a:ext>
            </a:extLst>
          </p:cNvPr>
          <p:cNvSpPr txBox="1"/>
          <p:nvPr/>
        </p:nvSpPr>
        <p:spPr>
          <a:xfrm>
            <a:off x="5177274" y="5333088"/>
            <a:ext cx="6661800" cy="72327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GSK</a:t>
            </a:r>
            <a:r>
              <a:rPr kumimoji="0" lang="en-GB" sz="2000" b="1"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 </a:t>
            </a: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a:t>
            </a:r>
            <a:r>
              <a:rPr kumimoji="0" lang="en-GB" sz="1900" b="1"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Action on nature </a:t>
            </a: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is important for human health, climate change and business success”.</a:t>
            </a:r>
          </a:p>
        </p:txBody>
      </p:sp>
      <p:sp>
        <p:nvSpPr>
          <p:cNvPr id="14" name="TextBox 13">
            <a:extLst>
              <a:ext uri="{FF2B5EF4-FFF2-40B4-BE49-F238E27FC236}">
                <a16:creationId xmlns:a16="http://schemas.microsoft.com/office/drawing/2014/main" id="{757E0201-DA5E-8609-62E4-E215BAFD0337}"/>
              </a:ext>
            </a:extLst>
          </p:cNvPr>
          <p:cNvSpPr txBox="1"/>
          <p:nvPr/>
        </p:nvSpPr>
        <p:spPr>
          <a:xfrm>
            <a:off x="665149" y="6600371"/>
            <a:ext cx="1109542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entury Gothic" panose="020B0502020202020204"/>
                <a:ea typeface="+mn-ea"/>
                <a:cs typeface="+mn-cs"/>
              </a:rPr>
              <a:t>Business for Nature (2023)</a:t>
            </a:r>
          </a:p>
        </p:txBody>
      </p:sp>
    </p:spTree>
    <p:extLst>
      <p:ext uri="{BB962C8B-B14F-4D97-AF65-F5344CB8AC3E}">
        <p14:creationId xmlns:p14="http://schemas.microsoft.com/office/powerpoint/2010/main" val="1081374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7" name="Rectangle 36">
            <a:extLst>
              <a:ext uri="{FF2B5EF4-FFF2-40B4-BE49-F238E27FC236}">
                <a16:creationId xmlns:a16="http://schemas.microsoft.com/office/drawing/2014/main" id="{6383B6F6-E8E8-4C9B-BEDE-6E743086F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658" y="0"/>
            <a:ext cx="75529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Rounded Rectangle 14">
            <a:extLst>
              <a:ext uri="{FF2B5EF4-FFF2-40B4-BE49-F238E27FC236}">
                <a16:creationId xmlns:a16="http://schemas.microsoft.com/office/drawing/2014/main" id="{4E45A778-B5BB-477D-BEE9-D874E8DCD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386" y="958640"/>
            <a:ext cx="625815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Rectangle 4">
            <a:extLst>
              <a:ext uri="{FF2B5EF4-FFF2-40B4-BE49-F238E27FC236}">
                <a16:creationId xmlns:a16="http://schemas.microsoft.com/office/drawing/2014/main" id="{DDD629C4-75D1-0BC3-6CFC-2B9B763DFCC6}"/>
              </a:ext>
            </a:extLst>
          </p:cNvPr>
          <p:cNvSpPr/>
          <p:nvPr/>
        </p:nvSpPr>
        <p:spPr>
          <a:xfrm>
            <a:off x="4648790" y="-3175"/>
            <a:ext cx="7541342"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2" name="Group 11">
            <a:extLst>
              <a:ext uri="{FF2B5EF4-FFF2-40B4-BE49-F238E27FC236}">
                <a16:creationId xmlns:a16="http://schemas.microsoft.com/office/drawing/2014/main" id="{A34ECB7B-FE0E-BE0A-77AF-29E3E325ECC7}"/>
              </a:ext>
            </a:extLst>
          </p:cNvPr>
          <p:cNvGrpSpPr/>
          <p:nvPr/>
        </p:nvGrpSpPr>
        <p:grpSpPr>
          <a:xfrm>
            <a:off x="4993105" y="1419727"/>
            <a:ext cx="6990348" cy="4018547"/>
            <a:chOff x="4993105" y="144379"/>
            <a:chExt cx="6990348" cy="4018547"/>
          </a:xfrm>
        </p:grpSpPr>
        <p:sp>
          <p:nvSpPr>
            <p:cNvPr id="6" name="TextBox 5">
              <a:extLst>
                <a:ext uri="{FF2B5EF4-FFF2-40B4-BE49-F238E27FC236}">
                  <a16:creationId xmlns:a16="http://schemas.microsoft.com/office/drawing/2014/main" id="{16351364-8EDE-C72F-D32A-986C6F6D48A7}"/>
                </a:ext>
              </a:extLst>
            </p:cNvPr>
            <p:cNvSpPr txBox="1"/>
            <p:nvPr/>
          </p:nvSpPr>
          <p:spPr>
            <a:xfrm>
              <a:off x="5177274" y="566369"/>
              <a:ext cx="6661800" cy="3247043"/>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95% of millennials and 85% of all investors are now interested in sustainable investing strategies </a:t>
              </a:r>
              <a:r>
                <a:rPr kumimoji="0" lang="en-GB" sz="12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(Morgan Stanley, 2020)</a:t>
              </a:r>
              <a:endPar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Institutions with over $14 trillion in assets have committed to divesting from oil &amp; gas in a movement often led by students </a:t>
              </a:r>
              <a:r>
                <a:rPr kumimoji="0" lang="en-GB" sz="12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(Fossil Free 2021)</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36% of employees favour companies that focus on social equity and environmental protection </a:t>
              </a:r>
              <a:r>
                <a:rPr kumimoji="0" lang="en-GB" sz="12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(Mercer, Global Talent Trends, 2020-2021)</a:t>
              </a:r>
            </a:p>
            <a:p>
              <a:pPr marL="0" marR="0" lvl="0" indent="0" algn="ctr" defTabSz="457200" rtl="0" eaLnBrk="1" fontAlgn="auto" latinLnBrk="0" hangingPunct="1">
                <a:lnSpc>
                  <a:spcPct val="100000"/>
                </a:lnSpc>
                <a:spcBef>
                  <a:spcPts val="1200"/>
                </a:spcBef>
                <a:spcAft>
                  <a:spcPts val="0"/>
                </a:spcAft>
                <a:buClrTx/>
                <a:buSzTx/>
                <a:buFontTx/>
                <a:buNone/>
                <a:tabLst/>
                <a:defRPr/>
              </a:pPr>
              <a:endPar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endParaRPr>
            </a:p>
          </p:txBody>
        </p:sp>
        <p:sp>
          <p:nvSpPr>
            <p:cNvPr id="21" name="Rectangle: Rounded Corners 20">
              <a:extLst>
                <a:ext uri="{FF2B5EF4-FFF2-40B4-BE49-F238E27FC236}">
                  <a16:creationId xmlns:a16="http://schemas.microsoft.com/office/drawing/2014/main" id="{82BFA39A-2E5F-E57D-51EC-D7AC8FC169AE}"/>
                </a:ext>
              </a:extLst>
            </p:cNvPr>
            <p:cNvSpPr/>
            <p:nvPr/>
          </p:nvSpPr>
          <p:spPr>
            <a:xfrm>
              <a:off x="4993105" y="144379"/>
              <a:ext cx="6990348" cy="4018547"/>
            </a:xfrm>
            <a:prstGeom prst="roundRect">
              <a:avLst>
                <a:gd name="adj" fmla="val 4445"/>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sp>
        <p:nvSpPr>
          <p:cNvPr id="3" name="TextBox 2">
            <a:extLst>
              <a:ext uri="{FF2B5EF4-FFF2-40B4-BE49-F238E27FC236}">
                <a16:creationId xmlns:a16="http://schemas.microsoft.com/office/drawing/2014/main" id="{1B69A71D-093D-79D7-3960-158F9EC836F7}"/>
              </a:ext>
            </a:extLst>
          </p:cNvPr>
          <p:cNvSpPr txBox="1"/>
          <p:nvPr/>
        </p:nvSpPr>
        <p:spPr>
          <a:xfrm>
            <a:off x="-11602" y="1657350"/>
            <a:ext cx="464692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prstClr val="white"/>
                </a:solidFill>
                <a:effectLst/>
                <a:uLnTx/>
                <a:uFillTx/>
                <a:latin typeface="Century Gothic" panose="020B0502020202020204"/>
                <a:ea typeface="+mn-ea"/>
                <a:cs typeface="+mn-cs"/>
              </a:rPr>
              <a:t>Shifting</a:t>
            </a:r>
          </a:p>
        </p:txBody>
      </p:sp>
      <p:sp>
        <p:nvSpPr>
          <p:cNvPr id="8" name="TextBox 7">
            <a:extLst>
              <a:ext uri="{FF2B5EF4-FFF2-40B4-BE49-F238E27FC236}">
                <a16:creationId xmlns:a16="http://schemas.microsoft.com/office/drawing/2014/main" id="{1377DC4F-CE93-FA89-19E4-504AC1F32397}"/>
              </a:ext>
            </a:extLst>
          </p:cNvPr>
          <p:cNvSpPr txBox="1"/>
          <p:nvPr/>
        </p:nvSpPr>
        <p:spPr>
          <a:xfrm>
            <a:off x="0" y="5217974"/>
            <a:ext cx="463532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Century Gothic" panose="020B0502020202020204"/>
                <a:ea typeface="+mn-ea"/>
                <a:cs typeface="+mn-cs"/>
              </a:rPr>
              <a:t>Stakeholder interests</a:t>
            </a:r>
          </a:p>
        </p:txBody>
      </p:sp>
    </p:spTree>
    <p:extLst>
      <p:ext uri="{BB962C8B-B14F-4D97-AF65-F5344CB8AC3E}">
        <p14:creationId xmlns:p14="http://schemas.microsoft.com/office/powerpoint/2010/main" val="393872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IN"/>
          </a:p>
        </p:txBody>
      </p:sp>
      <p:sp useBgFill="1">
        <p:nvSpPr>
          <p:cNvPr id="26" name="Rectangle 20">
            <a:extLst>
              <a:ext uri="{FF2B5EF4-FFF2-40B4-BE49-F238E27FC236}">
                <a16:creationId xmlns:a16="http://schemas.microsoft.com/office/drawing/2014/main" id="{2FE8DED1-24FF-4A79-873B-ECE3ABE73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7" name="Freeform: Shape 22">
            <a:extLst>
              <a:ext uri="{FF2B5EF4-FFF2-40B4-BE49-F238E27FC236}">
                <a16:creationId xmlns:a16="http://schemas.microsoft.com/office/drawing/2014/main" id="{0AA6A048-501A-4387-906B-B8A8543E7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643467"/>
            <a:ext cx="10917814" cy="5571066"/>
          </a:xfrm>
          <a:custGeom>
            <a:avLst/>
            <a:gdLst>
              <a:gd name="connsiteX0" fmla="*/ 195712 w 10917814"/>
              <a:gd name="connsiteY0" fmla="*/ 0 h 5571066"/>
              <a:gd name="connsiteX1" fmla="*/ 5062165 w 10917814"/>
              <a:gd name="connsiteY1" fmla="*/ 0 h 5571066"/>
              <a:gd name="connsiteX2" fmla="*/ 5419638 w 10917814"/>
              <a:gd name="connsiteY2" fmla="*/ 268105 h 5571066"/>
              <a:gd name="connsiteX3" fmla="*/ 5428105 w 10917814"/>
              <a:gd name="connsiteY3" fmla="*/ 271280 h 5571066"/>
              <a:gd name="connsiteX4" fmla="*/ 5440804 w 10917814"/>
              <a:gd name="connsiteY4" fmla="*/ 276043 h 5571066"/>
              <a:gd name="connsiteX5" fmla="*/ 5453505 w 10917814"/>
              <a:gd name="connsiteY5" fmla="*/ 280805 h 5571066"/>
              <a:gd name="connsiteX6" fmla="*/ 5464088 w 10917814"/>
              <a:gd name="connsiteY6" fmla="*/ 280805 h 5571066"/>
              <a:gd name="connsiteX7" fmla="*/ 5476788 w 10917814"/>
              <a:gd name="connsiteY7" fmla="*/ 280805 h 5571066"/>
              <a:gd name="connsiteX8" fmla="*/ 5487371 w 10917814"/>
              <a:gd name="connsiteY8" fmla="*/ 276043 h 5571066"/>
              <a:gd name="connsiteX9" fmla="*/ 5500071 w 10917814"/>
              <a:gd name="connsiteY9" fmla="*/ 271280 h 5571066"/>
              <a:gd name="connsiteX10" fmla="*/ 5508538 w 10917814"/>
              <a:gd name="connsiteY10" fmla="*/ 268105 h 5571066"/>
              <a:gd name="connsiteX11" fmla="*/ 5866011 w 10917814"/>
              <a:gd name="connsiteY11" fmla="*/ 0 h 5571066"/>
              <a:gd name="connsiteX12" fmla="*/ 10722102 w 10917814"/>
              <a:gd name="connsiteY12" fmla="*/ 0 h 5571066"/>
              <a:gd name="connsiteX13" fmla="*/ 10917814 w 10917814"/>
              <a:gd name="connsiteY13" fmla="*/ 195712 h 5571066"/>
              <a:gd name="connsiteX14" fmla="*/ 10917814 w 10917814"/>
              <a:gd name="connsiteY14" fmla="*/ 5375354 h 5571066"/>
              <a:gd name="connsiteX15" fmla="*/ 10722102 w 10917814"/>
              <a:gd name="connsiteY15" fmla="*/ 5571066 h 5571066"/>
              <a:gd name="connsiteX16" fmla="*/ 195712 w 10917814"/>
              <a:gd name="connsiteY16" fmla="*/ 5571066 h 5571066"/>
              <a:gd name="connsiteX17" fmla="*/ 0 w 10917814"/>
              <a:gd name="connsiteY17" fmla="*/ 5375354 h 5571066"/>
              <a:gd name="connsiteX18" fmla="*/ 0 w 10917814"/>
              <a:gd name="connsiteY18" fmla="*/ 195712 h 5571066"/>
              <a:gd name="connsiteX19" fmla="*/ 195712 w 10917814"/>
              <a:gd name="connsiteY19" fmla="*/ 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17814" h="5571066">
                <a:moveTo>
                  <a:pt x="195712" y="0"/>
                </a:moveTo>
                <a:lnTo>
                  <a:pt x="5062165" y="0"/>
                </a:lnTo>
                <a:lnTo>
                  <a:pt x="5419638" y="268105"/>
                </a:lnTo>
                <a:lnTo>
                  <a:pt x="5428105" y="271280"/>
                </a:lnTo>
                <a:lnTo>
                  <a:pt x="5440804" y="276043"/>
                </a:lnTo>
                <a:lnTo>
                  <a:pt x="5453505" y="280805"/>
                </a:lnTo>
                <a:lnTo>
                  <a:pt x="5464088" y="280805"/>
                </a:lnTo>
                <a:lnTo>
                  <a:pt x="5476788" y="280805"/>
                </a:lnTo>
                <a:lnTo>
                  <a:pt x="5487371" y="276043"/>
                </a:lnTo>
                <a:lnTo>
                  <a:pt x="5500071" y="271280"/>
                </a:lnTo>
                <a:lnTo>
                  <a:pt x="5508538" y="268105"/>
                </a:lnTo>
                <a:lnTo>
                  <a:pt x="5866011" y="0"/>
                </a:lnTo>
                <a:lnTo>
                  <a:pt x="10722102" y="0"/>
                </a:lnTo>
                <a:cubicBezTo>
                  <a:pt x="10830191" y="0"/>
                  <a:pt x="10917814" y="87623"/>
                  <a:pt x="10917814" y="195712"/>
                </a:cubicBezTo>
                <a:lnTo>
                  <a:pt x="10917814" y="5375354"/>
                </a:lnTo>
                <a:cubicBezTo>
                  <a:pt x="10917814" y="5483443"/>
                  <a:pt x="10830191" y="5571066"/>
                  <a:pt x="10722102" y="5571066"/>
                </a:cubicBezTo>
                <a:lnTo>
                  <a:pt x="195712" y="5571066"/>
                </a:lnTo>
                <a:cubicBezTo>
                  <a:pt x="87623" y="5571066"/>
                  <a:pt x="0" y="5483443"/>
                  <a:pt x="0" y="5375354"/>
                </a:cubicBezTo>
                <a:lnTo>
                  <a:pt x="0" y="195712"/>
                </a:lnTo>
                <a:cubicBezTo>
                  <a:pt x="0" y="87623"/>
                  <a:pt x="87623" y="0"/>
                  <a:pt x="195712" y="0"/>
                </a:cubicBezTo>
                <a:close/>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32C77C5D-1541-4D4C-8CD9-E4CB2D74FBB4}"/>
              </a:ext>
            </a:extLst>
          </p:cNvPr>
          <p:cNvSpPr>
            <a:spLocks noGrp="1"/>
          </p:cNvSpPr>
          <p:nvPr>
            <p:ph type="title"/>
          </p:nvPr>
        </p:nvSpPr>
        <p:spPr>
          <a:xfrm>
            <a:off x="1276923" y="2250563"/>
            <a:ext cx="9638153" cy="2356873"/>
          </a:xfrm>
          <a:effectLst/>
        </p:spPr>
        <p:txBody>
          <a:bodyPr vert="horz" lIns="91440" tIns="45720" rIns="91440" bIns="45720" rtlCol="0" anchor="b">
            <a:normAutofit fontScale="90000"/>
          </a:bodyPr>
          <a:lstStyle/>
          <a:p>
            <a:pPr algn="ctr"/>
            <a:r>
              <a:rPr lang="en-US" sz="5400">
                <a:solidFill>
                  <a:schemeClr val="tx1"/>
                </a:solidFill>
              </a:rPr>
              <a:t>What is the role of businesses and financial institutions?</a:t>
            </a:r>
            <a:endParaRPr lang="en-US" sz="5400" b="0">
              <a:solidFill>
                <a:schemeClr val="tx1"/>
              </a:solidFill>
            </a:endParaRPr>
          </a:p>
        </p:txBody>
      </p:sp>
      <p:sp>
        <p:nvSpPr>
          <p:cNvPr id="2" name="Slide Number Placeholder 1">
            <a:extLst>
              <a:ext uri="{FF2B5EF4-FFF2-40B4-BE49-F238E27FC236}">
                <a16:creationId xmlns:a16="http://schemas.microsoft.com/office/drawing/2014/main" id="{95F1F869-7372-4C01-A626-993295149E3E}"/>
              </a:ext>
            </a:extLst>
          </p:cNvPr>
          <p:cNvSpPr>
            <a:spLocks noGrp="1"/>
          </p:cNvSpPr>
          <p:nvPr>
            <p:ph type="sldNum" sz="quarter" idx="12"/>
          </p:nvPr>
        </p:nvSpPr>
        <p:spPr>
          <a:xfrm>
            <a:off x="10678331" y="6181269"/>
            <a:ext cx="1062155" cy="490599"/>
          </a:xfrm>
        </p:spPr>
        <p:txBody>
          <a:bodyPr vert="horz" lIns="91440" tIns="45720" rIns="91440" bIns="10800" rtlCol="0" anchor="b">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495E168-DA5E-4888-8D8A-92B118324C14}" type="slidenum">
              <a:rPr kumimoji="0" lang="en-US" sz="2000" b="0" i="0" u="none" strike="noStrike" kern="1200" cap="none" spc="0" normalizeH="0" baseline="0" noProof="0" dirty="0">
                <a:ln>
                  <a:noFill/>
                </a:ln>
                <a:solidFill>
                  <a:srgbClr val="00C6BB"/>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12</a:t>
            </a:fld>
            <a:endParaRPr kumimoji="0" lang="en-US" sz="2000" b="0" i="0" u="none" strike="noStrike" kern="1200" cap="none" spc="0" normalizeH="0" baseline="0" noProof="0">
              <a:ln>
                <a:noFill/>
              </a:ln>
              <a:solidFill>
                <a:srgbClr val="00C6BB"/>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43905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B8E9356B-4E5A-C67E-6A14-C1796ED2E5C7}"/>
              </a:ext>
            </a:extLst>
          </p:cNvPr>
          <p:cNvGraphicFramePr/>
          <p:nvPr/>
        </p:nvGraphicFramePr>
        <p:xfrm>
          <a:off x="2032000" y="92133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BB8D1586-7CDD-C273-9739-01091CD293F6}"/>
              </a:ext>
            </a:extLst>
          </p:cNvPr>
          <p:cNvSpPr txBox="1"/>
          <p:nvPr/>
        </p:nvSpPr>
        <p:spPr>
          <a:xfrm>
            <a:off x="4398233" y="1265219"/>
            <a:ext cx="618997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Century Gothic" panose="020B0502020202020204"/>
                <a:ea typeface="+mn-ea"/>
                <a:cs typeface="+mn-cs"/>
              </a:rPr>
              <a:t>Understand</a:t>
            </a:r>
          </a:p>
        </p:txBody>
      </p:sp>
      <p:sp>
        <p:nvSpPr>
          <p:cNvPr id="9" name="TextBox 8">
            <a:extLst>
              <a:ext uri="{FF2B5EF4-FFF2-40B4-BE49-F238E27FC236}">
                <a16:creationId xmlns:a16="http://schemas.microsoft.com/office/drawing/2014/main" id="{FC5DDA28-AF12-C717-3296-017654A7E263}"/>
              </a:ext>
            </a:extLst>
          </p:cNvPr>
          <p:cNvSpPr txBox="1"/>
          <p:nvPr/>
        </p:nvSpPr>
        <p:spPr>
          <a:xfrm>
            <a:off x="4398233" y="4076945"/>
            <a:ext cx="618997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Century Gothic" panose="020B0502020202020204"/>
                <a:ea typeface="+mn-ea"/>
                <a:cs typeface="+mn-cs"/>
              </a:rPr>
              <a:t>Manage</a:t>
            </a:r>
          </a:p>
        </p:txBody>
      </p:sp>
      <p:sp>
        <p:nvSpPr>
          <p:cNvPr id="10" name="TextBox 9">
            <a:extLst>
              <a:ext uri="{FF2B5EF4-FFF2-40B4-BE49-F238E27FC236}">
                <a16:creationId xmlns:a16="http://schemas.microsoft.com/office/drawing/2014/main" id="{21381C0A-01D9-A8EE-51B3-26225135841D}"/>
              </a:ext>
            </a:extLst>
          </p:cNvPr>
          <p:cNvSpPr txBox="1"/>
          <p:nvPr/>
        </p:nvSpPr>
        <p:spPr>
          <a:xfrm>
            <a:off x="4398233" y="2633348"/>
            <a:ext cx="618997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Century Gothic" panose="020B0502020202020204"/>
                <a:ea typeface="+mn-ea"/>
                <a:cs typeface="+mn-cs"/>
              </a:rPr>
              <a:t>Understand</a:t>
            </a:r>
          </a:p>
        </p:txBody>
      </p:sp>
      <p:sp>
        <p:nvSpPr>
          <p:cNvPr id="11" name="TextBox 10">
            <a:extLst>
              <a:ext uri="{FF2B5EF4-FFF2-40B4-BE49-F238E27FC236}">
                <a16:creationId xmlns:a16="http://schemas.microsoft.com/office/drawing/2014/main" id="{157977C3-C9A8-2FD0-F54D-5E272B9DE47D}"/>
              </a:ext>
            </a:extLst>
          </p:cNvPr>
          <p:cNvSpPr txBox="1"/>
          <p:nvPr/>
        </p:nvSpPr>
        <p:spPr>
          <a:xfrm>
            <a:off x="4398233" y="5430954"/>
            <a:ext cx="618997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Century Gothic" panose="020B0502020202020204"/>
                <a:ea typeface="+mn-ea"/>
                <a:cs typeface="+mn-cs"/>
              </a:rPr>
              <a:t>Identify and implement</a:t>
            </a:r>
          </a:p>
        </p:txBody>
      </p:sp>
      <p:sp>
        <p:nvSpPr>
          <p:cNvPr id="13" name="TextBox 12">
            <a:extLst>
              <a:ext uri="{FF2B5EF4-FFF2-40B4-BE49-F238E27FC236}">
                <a16:creationId xmlns:a16="http://schemas.microsoft.com/office/drawing/2014/main" id="{BB6FA3D6-B0DD-44DC-5128-8358139F3EF4}"/>
              </a:ext>
            </a:extLst>
          </p:cNvPr>
          <p:cNvSpPr txBox="1"/>
          <p:nvPr/>
        </p:nvSpPr>
        <p:spPr>
          <a:xfrm>
            <a:off x="665149" y="6600371"/>
            <a:ext cx="1109542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entury Gothic" panose="020B0502020202020204"/>
                <a:ea typeface="+mn-ea"/>
                <a:cs typeface="+mn-cs"/>
              </a:rPr>
              <a:t>Baggaley et al. (2023)</a:t>
            </a:r>
          </a:p>
        </p:txBody>
      </p:sp>
    </p:spTree>
    <p:extLst>
      <p:ext uri="{BB962C8B-B14F-4D97-AF65-F5344CB8AC3E}">
        <p14:creationId xmlns:p14="http://schemas.microsoft.com/office/powerpoint/2010/main" val="1054066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25DE16-1CCB-8B6E-FF74-F2F5B2614959}"/>
              </a:ext>
            </a:extLst>
          </p:cNvPr>
          <p:cNvSpPr>
            <a:spLocks noGrp="1"/>
          </p:cNvSpPr>
          <p:nvPr>
            <p:ph type="body" sz="quarter" idx="16"/>
          </p:nvPr>
        </p:nvSpPr>
        <p:spPr/>
        <p:txBody>
          <a:bodyPr/>
          <a:lstStyle/>
          <a:p>
            <a:endParaRPr lang="en-GB"/>
          </a:p>
        </p:txBody>
      </p:sp>
      <p:sp>
        <p:nvSpPr>
          <p:cNvPr id="3" name="Title 2">
            <a:extLst>
              <a:ext uri="{FF2B5EF4-FFF2-40B4-BE49-F238E27FC236}">
                <a16:creationId xmlns:a16="http://schemas.microsoft.com/office/drawing/2014/main" id="{7AF1D570-DA0A-047D-13AF-1CD19A309392}"/>
              </a:ext>
            </a:extLst>
          </p:cNvPr>
          <p:cNvSpPr>
            <a:spLocks noGrp="1"/>
          </p:cNvSpPr>
          <p:nvPr>
            <p:ph type="title"/>
          </p:nvPr>
        </p:nvSpPr>
        <p:spPr/>
        <p:txBody>
          <a:bodyPr/>
          <a:lstStyle/>
          <a:p>
            <a:endParaRPr lang="en-GB"/>
          </a:p>
        </p:txBody>
      </p:sp>
      <p:sp>
        <p:nvSpPr>
          <p:cNvPr id="4" name="Chart Placeholder 3">
            <a:extLst>
              <a:ext uri="{FF2B5EF4-FFF2-40B4-BE49-F238E27FC236}">
                <a16:creationId xmlns:a16="http://schemas.microsoft.com/office/drawing/2014/main" id="{B5C94FF8-BF7C-8004-026E-0A8316628786}"/>
              </a:ext>
            </a:extLst>
          </p:cNvPr>
          <p:cNvSpPr>
            <a:spLocks noGrp="1"/>
          </p:cNvSpPr>
          <p:nvPr>
            <p:ph type="chart" sz="quarter" idx="32"/>
          </p:nvPr>
        </p:nvSpPr>
        <p:spPr/>
        <p:txBody>
          <a:bodyPr/>
          <a:lstStyle/>
          <a:p>
            <a:endParaRPr lang="en-IN"/>
          </a:p>
        </p:txBody>
      </p:sp>
      <p:pic>
        <p:nvPicPr>
          <p:cNvPr id="5" name="Picture 2" descr="Nature Positive">
            <a:extLst>
              <a:ext uri="{FF2B5EF4-FFF2-40B4-BE49-F238E27FC236}">
                <a16:creationId xmlns:a16="http://schemas.microsoft.com/office/drawing/2014/main" id="{58A78884-4CFC-BE1F-4E5C-9174C0CF13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3" t="3348" r="5986" b="4298"/>
          <a:stretch/>
        </p:blipFill>
        <p:spPr bwMode="auto">
          <a:xfrm>
            <a:off x="1295400" y="628328"/>
            <a:ext cx="9601200" cy="56449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diagram of a circular structure&#10;&#10;Description automatically generated with medium confidence">
            <a:extLst>
              <a:ext uri="{FF2B5EF4-FFF2-40B4-BE49-F238E27FC236}">
                <a16:creationId xmlns:a16="http://schemas.microsoft.com/office/drawing/2014/main" id="{8EB3F037-D5ED-FF02-BB59-A650B4DF9585}"/>
              </a:ext>
            </a:extLst>
          </p:cNvPr>
          <p:cNvPicPr>
            <a:picLocks noChangeAspect="1"/>
          </p:cNvPicPr>
          <p:nvPr/>
        </p:nvPicPr>
        <p:blipFill rotWithShape="1">
          <a:blip r:embed="rId4"/>
          <a:srcRect l="22698" r="20757"/>
          <a:stretch/>
        </p:blipFill>
        <p:spPr>
          <a:xfrm>
            <a:off x="2767263" y="813740"/>
            <a:ext cx="6894096" cy="5230519"/>
          </a:xfrm>
          <a:prstGeom prst="rect">
            <a:avLst/>
          </a:prstGeom>
        </p:spPr>
      </p:pic>
      <p:sp>
        <p:nvSpPr>
          <p:cNvPr id="8" name="TextBox 7">
            <a:extLst>
              <a:ext uri="{FF2B5EF4-FFF2-40B4-BE49-F238E27FC236}">
                <a16:creationId xmlns:a16="http://schemas.microsoft.com/office/drawing/2014/main" id="{F051AEE9-8CE5-C8D7-A823-1A8BC3601A73}"/>
              </a:ext>
            </a:extLst>
          </p:cNvPr>
          <p:cNvSpPr txBox="1"/>
          <p:nvPr/>
        </p:nvSpPr>
        <p:spPr>
          <a:xfrm>
            <a:off x="0" y="6561118"/>
            <a:ext cx="462017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entury Gothic" panose="020B0502020202020204"/>
                <a:ea typeface="+mn-ea"/>
                <a:cs typeface="+mn-cs"/>
                <a:hlinkClick r:id="rId5"/>
              </a:rPr>
              <a:t>www.naturepositive.org</a:t>
            </a:r>
            <a:r>
              <a:rPr kumimoji="0" lang="en-GB" sz="1000" b="0" i="0" u="none" strike="noStrike" kern="1200" cap="none" spc="0" normalizeH="0" baseline="0" noProof="0">
                <a:ln>
                  <a:noFill/>
                </a:ln>
                <a:solidFill>
                  <a:prstClr val="white"/>
                </a:solidFill>
                <a:effectLst/>
                <a:uLnTx/>
                <a:uFillTx/>
                <a:latin typeface="Century Gothic" panose="020B0502020202020204"/>
                <a:ea typeface="+mn-ea"/>
                <a:cs typeface="+mn-cs"/>
              </a:rPr>
              <a:t> (2023), Azote for Stockholm Resilience Centre </a:t>
            </a:r>
          </a:p>
        </p:txBody>
      </p:sp>
    </p:spTree>
    <p:extLst>
      <p:ext uri="{BB962C8B-B14F-4D97-AF65-F5344CB8AC3E}">
        <p14:creationId xmlns:p14="http://schemas.microsoft.com/office/powerpoint/2010/main" val="166945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9F04ED-BB85-73C5-F83C-93CBC585D422}"/>
              </a:ext>
            </a:extLst>
          </p:cNvPr>
          <p:cNvSpPr>
            <a:spLocks noGrp="1"/>
          </p:cNvSpPr>
          <p:nvPr>
            <p:ph type="body" sz="quarter" idx="16"/>
          </p:nvPr>
        </p:nvSpPr>
        <p:spPr/>
        <p:txBody>
          <a:bodyPr/>
          <a:lstStyle/>
          <a:p>
            <a:endParaRPr lang="en-GB"/>
          </a:p>
        </p:txBody>
      </p:sp>
      <p:sp>
        <p:nvSpPr>
          <p:cNvPr id="3" name="Title 2">
            <a:extLst>
              <a:ext uri="{FF2B5EF4-FFF2-40B4-BE49-F238E27FC236}">
                <a16:creationId xmlns:a16="http://schemas.microsoft.com/office/drawing/2014/main" id="{4E1CB856-E145-C747-EC64-2E7AD1680503}"/>
              </a:ext>
            </a:extLst>
          </p:cNvPr>
          <p:cNvSpPr>
            <a:spLocks noGrp="1"/>
          </p:cNvSpPr>
          <p:nvPr>
            <p:ph type="title"/>
          </p:nvPr>
        </p:nvSpPr>
        <p:spPr/>
        <p:txBody>
          <a:bodyPr/>
          <a:lstStyle/>
          <a:p>
            <a:endParaRPr lang="en-GB"/>
          </a:p>
        </p:txBody>
      </p:sp>
      <p:sp>
        <p:nvSpPr>
          <p:cNvPr id="4" name="Chart Placeholder 3">
            <a:extLst>
              <a:ext uri="{FF2B5EF4-FFF2-40B4-BE49-F238E27FC236}">
                <a16:creationId xmlns:a16="http://schemas.microsoft.com/office/drawing/2014/main" id="{DE0CDCA6-31B4-813C-2F08-41E1125A3E98}"/>
              </a:ext>
            </a:extLst>
          </p:cNvPr>
          <p:cNvSpPr>
            <a:spLocks noGrp="1"/>
          </p:cNvSpPr>
          <p:nvPr>
            <p:ph type="chart" sz="quarter" idx="32"/>
          </p:nvPr>
        </p:nvSpPr>
        <p:spPr/>
        <p:txBody>
          <a:bodyPr/>
          <a:lstStyle/>
          <a:p>
            <a:endParaRPr lang="en-IN"/>
          </a:p>
        </p:txBody>
      </p:sp>
      <p:pic>
        <p:nvPicPr>
          <p:cNvPr id="6" name="Picture 5" descr="A screenshot of a website&#10;&#10;Description automatically generated">
            <a:extLst>
              <a:ext uri="{FF2B5EF4-FFF2-40B4-BE49-F238E27FC236}">
                <a16:creationId xmlns:a16="http://schemas.microsoft.com/office/drawing/2014/main" id="{F51C8DA6-3C24-9C63-8F89-C960DF5B86A8}"/>
              </a:ext>
            </a:extLst>
          </p:cNvPr>
          <p:cNvPicPr>
            <a:picLocks noChangeAspect="1"/>
          </p:cNvPicPr>
          <p:nvPr/>
        </p:nvPicPr>
        <p:blipFill>
          <a:blip r:embed="rId3"/>
          <a:stretch>
            <a:fillRect/>
          </a:stretch>
        </p:blipFill>
        <p:spPr>
          <a:xfrm>
            <a:off x="745801" y="356595"/>
            <a:ext cx="10604951" cy="6200615"/>
          </a:xfrm>
          <a:prstGeom prst="rect">
            <a:avLst/>
          </a:prstGeom>
        </p:spPr>
      </p:pic>
      <p:pic>
        <p:nvPicPr>
          <p:cNvPr id="8" name="Picture 7" descr="A diagram of a business process&#10;&#10;Description automatically generated">
            <a:extLst>
              <a:ext uri="{FF2B5EF4-FFF2-40B4-BE49-F238E27FC236}">
                <a16:creationId xmlns:a16="http://schemas.microsoft.com/office/drawing/2014/main" id="{DB68B4C9-5269-785F-CD84-D8E72BA834BE}"/>
              </a:ext>
            </a:extLst>
          </p:cNvPr>
          <p:cNvPicPr>
            <a:picLocks noChangeAspect="1"/>
          </p:cNvPicPr>
          <p:nvPr/>
        </p:nvPicPr>
        <p:blipFill>
          <a:blip r:embed="rId4"/>
          <a:stretch>
            <a:fillRect/>
          </a:stretch>
        </p:blipFill>
        <p:spPr>
          <a:xfrm>
            <a:off x="2286000" y="757906"/>
            <a:ext cx="7620000" cy="5385816"/>
          </a:xfrm>
          <a:prstGeom prst="rect">
            <a:avLst/>
          </a:prstGeom>
        </p:spPr>
      </p:pic>
      <p:sp>
        <p:nvSpPr>
          <p:cNvPr id="13" name="TextBox 12">
            <a:extLst>
              <a:ext uri="{FF2B5EF4-FFF2-40B4-BE49-F238E27FC236}">
                <a16:creationId xmlns:a16="http://schemas.microsoft.com/office/drawing/2014/main" id="{3A8DB7EB-5FC7-7472-E873-B6748F05F6ED}"/>
              </a:ext>
            </a:extLst>
          </p:cNvPr>
          <p:cNvSpPr txBox="1"/>
          <p:nvPr/>
        </p:nvSpPr>
        <p:spPr>
          <a:xfrm>
            <a:off x="0" y="6561118"/>
            <a:ext cx="3826689"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entury Gothic" panose="020B0502020202020204"/>
                <a:ea typeface="+mn-ea"/>
                <a:cs typeface="+mn-cs"/>
              </a:rPr>
              <a:t>Baggaley et al. (2023), </a:t>
            </a:r>
            <a:r>
              <a:rPr kumimoji="0" lang="en-GB" sz="1000" b="0" i="0" u="none" strike="noStrike" kern="1200" cap="none" spc="0" normalizeH="0" baseline="0" noProof="0">
                <a:ln>
                  <a:noFill/>
                </a:ln>
                <a:solidFill>
                  <a:prstClr val="white"/>
                </a:solidFill>
                <a:effectLst/>
                <a:uLnTx/>
                <a:uFillTx/>
                <a:latin typeface="Open Sans" panose="020B0606030504020204" pitchFamily="34" charset="0"/>
                <a:ea typeface="+mn-ea"/>
                <a:cs typeface="+mn-cs"/>
              </a:rPr>
              <a:t>https://www.businessfornature.org/</a:t>
            </a:r>
            <a:r>
              <a:rPr kumimoji="0" lang="en-GB" sz="1000" b="0" i="0" u="none" strike="noStrike" kern="1200" cap="none" spc="0" normalizeH="0" baseline="0" noProof="0">
                <a:ln>
                  <a:noFill/>
                </a:ln>
                <a:solidFill>
                  <a:prstClr val="white"/>
                </a:solidFill>
                <a:effectLst/>
                <a:uLnTx/>
                <a:uFillTx/>
                <a:latin typeface="Century Gothic" panose="020B0502020202020204"/>
                <a:ea typeface="+mn-ea"/>
                <a:cs typeface="+mn-cs"/>
              </a:rPr>
              <a:t>  </a:t>
            </a:r>
          </a:p>
        </p:txBody>
      </p:sp>
    </p:spTree>
    <p:extLst>
      <p:ext uri="{BB962C8B-B14F-4D97-AF65-F5344CB8AC3E}">
        <p14:creationId xmlns:p14="http://schemas.microsoft.com/office/powerpoint/2010/main" val="119757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7EB03-7179-B385-C4FC-B3C8B07E43E2}"/>
              </a:ext>
            </a:extLst>
          </p:cNvPr>
          <p:cNvSpPr>
            <a:spLocks noGrp="1"/>
          </p:cNvSpPr>
          <p:nvPr>
            <p:ph type="body" sz="quarter" idx="16"/>
          </p:nvPr>
        </p:nvSpPr>
        <p:spPr/>
        <p:txBody>
          <a:bodyPr/>
          <a:lstStyle/>
          <a:p>
            <a:endParaRPr lang="en-GB"/>
          </a:p>
        </p:txBody>
      </p:sp>
      <p:sp>
        <p:nvSpPr>
          <p:cNvPr id="3" name="Title 2">
            <a:extLst>
              <a:ext uri="{FF2B5EF4-FFF2-40B4-BE49-F238E27FC236}">
                <a16:creationId xmlns:a16="http://schemas.microsoft.com/office/drawing/2014/main" id="{83BEDDD4-9933-F7BE-AE82-E5E54389F2A8}"/>
              </a:ext>
            </a:extLst>
          </p:cNvPr>
          <p:cNvSpPr>
            <a:spLocks noGrp="1"/>
          </p:cNvSpPr>
          <p:nvPr>
            <p:ph type="title"/>
          </p:nvPr>
        </p:nvSpPr>
        <p:spPr/>
        <p:txBody>
          <a:bodyPr/>
          <a:lstStyle/>
          <a:p>
            <a:endParaRPr lang="en-GB"/>
          </a:p>
        </p:txBody>
      </p:sp>
      <p:grpSp>
        <p:nvGrpSpPr>
          <p:cNvPr id="11" name="Group 10">
            <a:extLst>
              <a:ext uri="{FF2B5EF4-FFF2-40B4-BE49-F238E27FC236}">
                <a16:creationId xmlns:a16="http://schemas.microsoft.com/office/drawing/2014/main" id="{7CE4A1AC-BB95-1C92-2943-34FF941F7CC6}"/>
              </a:ext>
            </a:extLst>
          </p:cNvPr>
          <p:cNvGrpSpPr/>
          <p:nvPr/>
        </p:nvGrpSpPr>
        <p:grpSpPr>
          <a:xfrm>
            <a:off x="578136" y="1018350"/>
            <a:ext cx="11035728" cy="4821301"/>
            <a:chOff x="180226" y="656014"/>
            <a:chExt cx="11035728" cy="4821301"/>
          </a:xfrm>
        </p:grpSpPr>
        <p:pic>
          <p:nvPicPr>
            <p:cNvPr id="6" name="Picture 5" descr="A cover of a book&#10;&#10;Description automatically generated">
              <a:extLst>
                <a:ext uri="{FF2B5EF4-FFF2-40B4-BE49-F238E27FC236}">
                  <a16:creationId xmlns:a16="http://schemas.microsoft.com/office/drawing/2014/main" id="{29957040-C5E9-108B-5A31-A1A5D83CED65}"/>
                </a:ext>
              </a:extLst>
            </p:cNvPr>
            <p:cNvPicPr>
              <a:picLocks noChangeAspect="1"/>
            </p:cNvPicPr>
            <p:nvPr/>
          </p:nvPicPr>
          <p:blipFill>
            <a:blip r:embed="rId3"/>
            <a:stretch>
              <a:fillRect/>
            </a:stretch>
          </p:blipFill>
          <p:spPr>
            <a:xfrm>
              <a:off x="7786074" y="656014"/>
              <a:ext cx="3429880" cy="4821301"/>
            </a:xfrm>
            <a:prstGeom prst="rect">
              <a:avLst/>
            </a:prstGeom>
          </p:spPr>
        </p:pic>
        <p:pic>
          <p:nvPicPr>
            <p:cNvPr id="8" name="Picture 7" descr="A close-up of a magazine cover&#10;&#10;Description automatically generated">
              <a:extLst>
                <a:ext uri="{FF2B5EF4-FFF2-40B4-BE49-F238E27FC236}">
                  <a16:creationId xmlns:a16="http://schemas.microsoft.com/office/drawing/2014/main" id="{EFAFB045-F800-F6FD-B287-90883265400E}"/>
                </a:ext>
              </a:extLst>
            </p:cNvPr>
            <p:cNvPicPr>
              <a:picLocks noChangeAspect="1"/>
            </p:cNvPicPr>
            <p:nvPr/>
          </p:nvPicPr>
          <p:blipFill>
            <a:blip r:embed="rId4"/>
            <a:stretch>
              <a:fillRect/>
            </a:stretch>
          </p:blipFill>
          <p:spPr>
            <a:xfrm>
              <a:off x="180226" y="656014"/>
              <a:ext cx="3405600" cy="4814617"/>
            </a:xfrm>
            <a:prstGeom prst="rect">
              <a:avLst/>
            </a:prstGeom>
          </p:spPr>
        </p:pic>
      </p:grpSp>
      <p:pic>
        <p:nvPicPr>
          <p:cNvPr id="13" name="Picture 12" descr="A step 3 measure set and dislocated land&#10;&#10;Description automatically generated">
            <a:extLst>
              <a:ext uri="{FF2B5EF4-FFF2-40B4-BE49-F238E27FC236}">
                <a16:creationId xmlns:a16="http://schemas.microsoft.com/office/drawing/2014/main" id="{30428944-1D33-CE81-147A-CF7C5C5620E9}"/>
              </a:ext>
            </a:extLst>
          </p:cNvPr>
          <p:cNvPicPr>
            <a:picLocks noChangeAspect="1"/>
          </p:cNvPicPr>
          <p:nvPr/>
        </p:nvPicPr>
        <p:blipFill>
          <a:blip r:embed="rId5"/>
          <a:stretch>
            <a:fillRect/>
          </a:stretch>
        </p:blipFill>
        <p:spPr>
          <a:xfrm>
            <a:off x="4381060" y="1000015"/>
            <a:ext cx="3405600" cy="4839635"/>
          </a:xfrm>
          <a:prstGeom prst="rect">
            <a:avLst/>
          </a:prstGeom>
        </p:spPr>
      </p:pic>
      <p:sp>
        <p:nvSpPr>
          <p:cNvPr id="14" name="TextBox 13">
            <a:extLst>
              <a:ext uri="{FF2B5EF4-FFF2-40B4-BE49-F238E27FC236}">
                <a16:creationId xmlns:a16="http://schemas.microsoft.com/office/drawing/2014/main" id="{5CC3C4D9-B923-1976-4631-13BB18F2E314}"/>
              </a:ext>
            </a:extLst>
          </p:cNvPr>
          <p:cNvSpPr txBox="1"/>
          <p:nvPr/>
        </p:nvSpPr>
        <p:spPr>
          <a:xfrm>
            <a:off x="0" y="6561118"/>
            <a:ext cx="2097049"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entury Gothic" panose="020B0502020202020204"/>
                <a:ea typeface="+mn-ea"/>
                <a:cs typeface="+mn-cs"/>
              </a:rPr>
              <a:t>SBTN, Land (2023), TNFD (2023) </a:t>
            </a:r>
          </a:p>
        </p:txBody>
      </p:sp>
    </p:spTree>
    <p:extLst>
      <p:ext uri="{BB962C8B-B14F-4D97-AF65-F5344CB8AC3E}">
        <p14:creationId xmlns:p14="http://schemas.microsoft.com/office/powerpoint/2010/main" val="2219717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7" name="Rectangle 36">
            <a:extLst>
              <a:ext uri="{FF2B5EF4-FFF2-40B4-BE49-F238E27FC236}">
                <a16:creationId xmlns:a16="http://schemas.microsoft.com/office/drawing/2014/main" id="{6383B6F6-E8E8-4C9B-BEDE-6E743086F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658" y="0"/>
            <a:ext cx="75529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Rounded Rectangle 14">
            <a:extLst>
              <a:ext uri="{FF2B5EF4-FFF2-40B4-BE49-F238E27FC236}">
                <a16:creationId xmlns:a16="http://schemas.microsoft.com/office/drawing/2014/main" id="{4E45A778-B5BB-477D-BEE9-D874E8DCD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386" y="958640"/>
            <a:ext cx="625815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Rectangle 4">
            <a:extLst>
              <a:ext uri="{FF2B5EF4-FFF2-40B4-BE49-F238E27FC236}">
                <a16:creationId xmlns:a16="http://schemas.microsoft.com/office/drawing/2014/main" id="{DDD629C4-75D1-0BC3-6CFC-2B9B763DFCC6}"/>
              </a:ext>
            </a:extLst>
          </p:cNvPr>
          <p:cNvSpPr/>
          <p:nvPr/>
        </p:nvSpPr>
        <p:spPr>
          <a:xfrm>
            <a:off x="4648790" y="-3175"/>
            <a:ext cx="7541342"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1B69A71D-093D-79D7-3960-158F9EC836F7}"/>
              </a:ext>
            </a:extLst>
          </p:cNvPr>
          <p:cNvSpPr txBox="1"/>
          <p:nvPr/>
        </p:nvSpPr>
        <p:spPr>
          <a:xfrm>
            <a:off x="-11602" y="1657350"/>
            <a:ext cx="4646922" cy="276998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prstClr val="white"/>
                </a:solidFill>
                <a:effectLst/>
                <a:uLnTx/>
                <a:uFillTx/>
                <a:latin typeface="Century Gothic" panose="020B0502020202020204"/>
                <a:ea typeface="+mn-ea"/>
                <a:cs typeface="+mn-cs"/>
              </a:rPr>
              <a:t>IPBES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a:ea typeface="+mn-ea"/>
                <a:cs typeface="+mn-cs"/>
              </a:rPr>
              <a:t>Business and Biodiversity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a:ea typeface="+mn-ea"/>
                <a:cs typeface="+mn-cs"/>
              </a:rPr>
              <a:t>Assessment</a:t>
            </a:r>
          </a:p>
        </p:txBody>
      </p:sp>
      <p:pic>
        <p:nvPicPr>
          <p:cNvPr id="6" name="Picture 5">
            <a:extLst>
              <a:ext uri="{FF2B5EF4-FFF2-40B4-BE49-F238E27FC236}">
                <a16:creationId xmlns:a16="http://schemas.microsoft.com/office/drawing/2014/main" id="{1BD2DDE2-57E7-779B-5479-87E1A2C8FEDB}"/>
              </a:ext>
            </a:extLst>
          </p:cNvPr>
          <p:cNvPicPr>
            <a:picLocks noChangeAspect="1"/>
          </p:cNvPicPr>
          <p:nvPr/>
        </p:nvPicPr>
        <p:blipFill rotWithShape="1">
          <a:blip r:embed="rId3"/>
          <a:srcRect l="10206" r="4917"/>
          <a:stretch/>
        </p:blipFill>
        <p:spPr>
          <a:xfrm>
            <a:off x="5364291" y="7699"/>
            <a:ext cx="6125677" cy="2269628"/>
          </a:xfrm>
          <a:prstGeom prst="rect">
            <a:avLst/>
          </a:prstGeom>
        </p:spPr>
      </p:pic>
      <p:grpSp>
        <p:nvGrpSpPr>
          <p:cNvPr id="8" name="Group 7">
            <a:extLst>
              <a:ext uri="{FF2B5EF4-FFF2-40B4-BE49-F238E27FC236}">
                <a16:creationId xmlns:a16="http://schemas.microsoft.com/office/drawing/2014/main" id="{6B622A21-F0F7-D050-E84A-3B391C2D68B7}"/>
              </a:ext>
            </a:extLst>
          </p:cNvPr>
          <p:cNvGrpSpPr/>
          <p:nvPr/>
        </p:nvGrpSpPr>
        <p:grpSpPr>
          <a:xfrm>
            <a:off x="4993105" y="2406315"/>
            <a:ext cx="6990348" cy="4343399"/>
            <a:chOff x="4993105" y="-758830"/>
            <a:chExt cx="6990348" cy="5643648"/>
          </a:xfrm>
        </p:grpSpPr>
        <p:sp>
          <p:nvSpPr>
            <p:cNvPr id="9" name="TextBox 8">
              <a:extLst>
                <a:ext uri="{FF2B5EF4-FFF2-40B4-BE49-F238E27FC236}">
                  <a16:creationId xmlns:a16="http://schemas.microsoft.com/office/drawing/2014/main" id="{2754C882-1DA1-599C-8905-2B4AF36B1CE2}"/>
                </a:ext>
              </a:extLst>
            </p:cNvPr>
            <p:cNvSpPr txBox="1"/>
            <p:nvPr/>
          </p:nvSpPr>
          <p:spPr>
            <a:xfrm>
              <a:off x="5157379" y="-577514"/>
              <a:ext cx="6661800" cy="5124804"/>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Chapter 1 – Setting the scene</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Chapter 2 – How does business depend on biodiversity?</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Chapter 3 – How does business impact in biodiversity?</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Chapter 4 – Approaches for measurement of business dependencies and impacts on biodiveristy</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Chapter 5 – Businesses as key actors of change: options for action by business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900" b="1"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Chapter 6 – Creating an enabling environment for business: options for actions by governement, the financial sector and civil society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To be presented at plenary in 2025</a:t>
              </a:r>
            </a:p>
          </p:txBody>
        </p:sp>
        <p:sp>
          <p:nvSpPr>
            <p:cNvPr id="10" name="Rectangle: Rounded Corners 9">
              <a:extLst>
                <a:ext uri="{FF2B5EF4-FFF2-40B4-BE49-F238E27FC236}">
                  <a16:creationId xmlns:a16="http://schemas.microsoft.com/office/drawing/2014/main" id="{416C0E0C-82C8-27F2-08BB-C2D37BA4D13C}"/>
                </a:ext>
              </a:extLst>
            </p:cNvPr>
            <p:cNvSpPr/>
            <p:nvPr/>
          </p:nvSpPr>
          <p:spPr>
            <a:xfrm>
              <a:off x="4993105" y="-758830"/>
              <a:ext cx="6990348" cy="5643648"/>
            </a:xfrm>
            <a:prstGeom prst="roundRect">
              <a:avLst>
                <a:gd name="adj" fmla="val 4445"/>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spTree>
    <p:extLst>
      <p:ext uri="{BB962C8B-B14F-4D97-AF65-F5344CB8AC3E}">
        <p14:creationId xmlns:p14="http://schemas.microsoft.com/office/powerpoint/2010/main" val="3343358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IN"/>
          </a:p>
        </p:txBody>
      </p:sp>
      <p:sp useBgFill="1">
        <p:nvSpPr>
          <p:cNvPr id="26" name="Rectangle 20">
            <a:extLst>
              <a:ext uri="{FF2B5EF4-FFF2-40B4-BE49-F238E27FC236}">
                <a16:creationId xmlns:a16="http://schemas.microsoft.com/office/drawing/2014/main" id="{2FE8DED1-24FF-4A79-873B-ECE3ABE73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7" name="Freeform: Shape 22">
            <a:extLst>
              <a:ext uri="{FF2B5EF4-FFF2-40B4-BE49-F238E27FC236}">
                <a16:creationId xmlns:a16="http://schemas.microsoft.com/office/drawing/2014/main" id="{0AA6A048-501A-4387-906B-B8A8543E7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643467"/>
            <a:ext cx="10917814" cy="5571066"/>
          </a:xfrm>
          <a:custGeom>
            <a:avLst/>
            <a:gdLst>
              <a:gd name="connsiteX0" fmla="*/ 195712 w 10917814"/>
              <a:gd name="connsiteY0" fmla="*/ 0 h 5571066"/>
              <a:gd name="connsiteX1" fmla="*/ 5062165 w 10917814"/>
              <a:gd name="connsiteY1" fmla="*/ 0 h 5571066"/>
              <a:gd name="connsiteX2" fmla="*/ 5419638 w 10917814"/>
              <a:gd name="connsiteY2" fmla="*/ 268105 h 5571066"/>
              <a:gd name="connsiteX3" fmla="*/ 5428105 w 10917814"/>
              <a:gd name="connsiteY3" fmla="*/ 271280 h 5571066"/>
              <a:gd name="connsiteX4" fmla="*/ 5440804 w 10917814"/>
              <a:gd name="connsiteY4" fmla="*/ 276043 h 5571066"/>
              <a:gd name="connsiteX5" fmla="*/ 5453505 w 10917814"/>
              <a:gd name="connsiteY5" fmla="*/ 280805 h 5571066"/>
              <a:gd name="connsiteX6" fmla="*/ 5464088 w 10917814"/>
              <a:gd name="connsiteY6" fmla="*/ 280805 h 5571066"/>
              <a:gd name="connsiteX7" fmla="*/ 5476788 w 10917814"/>
              <a:gd name="connsiteY7" fmla="*/ 280805 h 5571066"/>
              <a:gd name="connsiteX8" fmla="*/ 5487371 w 10917814"/>
              <a:gd name="connsiteY8" fmla="*/ 276043 h 5571066"/>
              <a:gd name="connsiteX9" fmla="*/ 5500071 w 10917814"/>
              <a:gd name="connsiteY9" fmla="*/ 271280 h 5571066"/>
              <a:gd name="connsiteX10" fmla="*/ 5508538 w 10917814"/>
              <a:gd name="connsiteY10" fmla="*/ 268105 h 5571066"/>
              <a:gd name="connsiteX11" fmla="*/ 5866011 w 10917814"/>
              <a:gd name="connsiteY11" fmla="*/ 0 h 5571066"/>
              <a:gd name="connsiteX12" fmla="*/ 10722102 w 10917814"/>
              <a:gd name="connsiteY12" fmla="*/ 0 h 5571066"/>
              <a:gd name="connsiteX13" fmla="*/ 10917814 w 10917814"/>
              <a:gd name="connsiteY13" fmla="*/ 195712 h 5571066"/>
              <a:gd name="connsiteX14" fmla="*/ 10917814 w 10917814"/>
              <a:gd name="connsiteY14" fmla="*/ 5375354 h 5571066"/>
              <a:gd name="connsiteX15" fmla="*/ 10722102 w 10917814"/>
              <a:gd name="connsiteY15" fmla="*/ 5571066 h 5571066"/>
              <a:gd name="connsiteX16" fmla="*/ 195712 w 10917814"/>
              <a:gd name="connsiteY16" fmla="*/ 5571066 h 5571066"/>
              <a:gd name="connsiteX17" fmla="*/ 0 w 10917814"/>
              <a:gd name="connsiteY17" fmla="*/ 5375354 h 5571066"/>
              <a:gd name="connsiteX18" fmla="*/ 0 w 10917814"/>
              <a:gd name="connsiteY18" fmla="*/ 195712 h 5571066"/>
              <a:gd name="connsiteX19" fmla="*/ 195712 w 10917814"/>
              <a:gd name="connsiteY19" fmla="*/ 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17814" h="5571066">
                <a:moveTo>
                  <a:pt x="195712" y="0"/>
                </a:moveTo>
                <a:lnTo>
                  <a:pt x="5062165" y="0"/>
                </a:lnTo>
                <a:lnTo>
                  <a:pt x="5419638" y="268105"/>
                </a:lnTo>
                <a:lnTo>
                  <a:pt x="5428105" y="271280"/>
                </a:lnTo>
                <a:lnTo>
                  <a:pt x="5440804" y="276043"/>
                </a:lnTo>
                <a:lnTo>
                  <a:pt x="5453505" y="280805"/>
                </a:lnTo>
                <a:lnTo>
                  <a:pt x="5464088" y="280805"/>
                </a:lnTo>
                <a:lnTo>
                  <a:pt x="5476788" y="280805"/>
                </a:lnTo>
                <a:lnTo>
                  <a:pt x="5487371" y="276043"/>
                </a:lnTo>
                <a:lnTo>
                  <a:pt x="5500071" y="271280"/>
                </a:lnTo>
                <a:lnTo>
                  <a:pt x="5508538" y="268105"/>
                </a:lnTo>
                <a:lnTo>
                  <a:pt x="5866011" y="0"/>
                </a:lnTo>
                <a:lnTo>
                  <a:pt x="10722102" y="0"/>
                </a:lnTo>
                <a:cubicBezTo>
                  <a:pt x="10830191" y="0"/>
                  <a:pt x="10917814" y="87623"/>
                  <a:pt x="10917814" y="195712"/>
                </a:cubicBezTo>
                <a:lnTo>
                  <a:pt x="10917814" y="5375354"/>
                </a:lnTo>
                <a:cubicBezTo>
                  <a:pt x="10917814" y="5483443"/>
                  <a:pt x="10830191" y="5571066"/>
                  <a:pt x="10722102" y="5571066"/>
                </a:cubicBezTo>
                <a:lnTo>
                  <a:pt x="195712" y="5571066"/>
                </a:lnTo>
                <a:cubicBezTo>
                  <a:pt x="87623" y="5571066"/>
                  <a:pt x="0" y="5483443"/>
                  <a:pt x="0" y="5375354"/>
                </a:cubicBezTo>
                <a:lnTo>
                  <a:pt x="0" y="195712"/>
                </a:lnTo>
                <a:cubicBezTo>
                  <a:pt x="0" y="87623"/>
                  <a:pt x="87623" y="0"/>
                  <a:pt x="195712" y="0"/>
                </a:cubicBezTo>
                <a:close/>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32C77C5D-1541-4D4C-8CD9-E4CB2D74FBB4}"/>
              </a:ext>
            </a:extLst>
          </p:cNvPr>
          <p:cNvSpPr>
            <a:spLocks noGrp="1"/>
          </p:cNvSpPr>
          <p:nvPr>
            <p:ph type="title"/>
          </p:nvPr>
        </p:nvSpPr>
        <p:spPr>
          <a:xfrm>
            <a:off x="1276923" y="2250563"/>
            <a:ext cx="9638153" cy="2356873"/>
          </a:xfrm>
          <a:effectLst/>
        </p:spPr>
        <p:txBody>
          <a:bodyPr vert="horz" lIns="91440" tIns="45720" rIns="91440" bIns="45720" rtlCol="0" anchor="b">
            <a:normAutofit fontScale="90000"/>
          </a:bodyPr>
          <a:lstStyle/>
          <a:p>
            <a:pPr algn="ctr"/>
            <a:r>
              <a:rPr lang="en-US" sz="5400">
                <a:solidFill>
                  <a:schemeClr val="tx1"/>
                </a:solidFill>
              </a:rPr>
              <a:t>Where do NEAs connect with businesses and financial institutions?</a:t>
            </a:r>
            <a:endParaRPr lang="en-US" sz="5400" b="0">
              <a:solidFill>
                <a:schemeClr val="tx1"/>
              </a:solidFill>
            </a:endParaRPr>
          </a:p>
        </p:txBody>
      </p:sp>
    </p:spTree>
    <p:extLst>
      <p:ext uri="{BB962C8B-B14F-4D97-AF65-F5344CB8AC3E}">
        <p14:creationId xmlns:p14="http://schemas.microsoft.com/office/powerpoint/2010/main" val="703907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IN"/>
          </a:p>
        </p:txBody>
      </p:sp>
      <p:sp useBgFill="1">
        <p:nvSpPr>
          <p:cNvPr id="26" name="Rectangle 20">
            <a:extLst>
              <a:ext uri="{FF2B5EF4-FFF2-40B4-BE49-F238E27FC236}">
                <a16:creationId xmlns:a16="http://schemas.microsoft.com/office/drawing/2014/main" id="{2FE8DED1-24FF-4A79-873B-ECE3ABE73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7" name="Freeform: Shape 22">
            <a:extLst>
              <a:ext uri="{FF2B5EF4-FFF2-40B4-BE49-F238E27FC236}">
                <a16:creationId xmlns:a16="http://schemas.microsoft.com/office/drawing/2014/main" id="{0AA6A048-501A-4387-906B-B8A8543E7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643467"/>
            <a:ext cx="10917814" cy="5571066"/>
          </a:xfrm>
          <a:custGeom>
            <a:avLst/>
            <a:gdLst>
              <a:gd name="connsiteX0" fmla="*/ 195712 w 10917814"/>
              <a:gd name="connsiteY0" fmla="*/ 0 h 5571066"/>
              <a:gd name="connsiteX1" fmla="*/ 5062165 w 10917814"/>
              <a:gd name="connsiteY1" fmla="*/ 0 h 5571066"/>
              <a:gd name="connsiteX2" fmla="*/ 5419638 w 10917814"/>
              <a:gd name="connsiteY2" fmla="*/ 268105 h 5571066"/>
              <a:gd name="connsiteX3" fmla="*/ 5428105 w 10917814"/>
              <a:gd name="connsiteY3" fmla="*/ 271280 h 5571066"/>
              <a:gd name="connsiteX4" fmla="*/ 5440804 w 10917814"/>
              <a:gd name="connsiteY4" fmla="*/ 276043 h 5571066"/>
              <a:gd name="connsiteX5" fmla="*/ 5453505 w 10917814"/>
              <a:gd name="connsiteY5" fmla="*/ 280805 h 5571066"/>
              <a:gd name="connsiteX6" fmla="*/ 5464088 w 10917814"/>
              <a:gd name="connsiteY6" fmla="*/ 280805 h 5571066"/>
              <a:gd name="connsiteX7" fmla="*/ 5476788 w 10917814"/>
              <a:gd name="connsiteY7" fmla="*/ 280805 h 5571066"/>
              <a:gd name="connsiteX8" fmla="*/ 5487371 w 10917814"/>
              <a:gd name="connsiteY8" fmla="*/ 276043 h 5571066"/>
              <a:gd name="connsiteX9" fmla="*/ 5500071 w 10917814"/>
              <a:gd name="connsiteY9" fmla="*/ 271280 h 5571066"/>
              <a:gd name="connsiteX10" fmla="*/ 5508538 w 10917814"/>
              <a:gd name="connsiteY10" fmla="*/ 268105 h 5571066"/>
              <a:gd name="connsiteX11" fmla="*/ 5866011 w 10917814"/>
              <a:gd name="connsiteY11" fmla="*/ 0 h 5571066"/>
              <a:gd name="connsiteX12" fmla="*/ 10722102 w 10917814"/>
              <a:gd name="connsiteY12" fmla="*/ 0 h 5571066"/>
              <a:gd name="connsiteX13" fmla="*/ 10917814 w 10917814"/>
              <a:gd name="connsiteY13" fmla="*/ 195712 h 5571066"/>
              <a:gd name="connsiteX14" fmla="*/ 10917814 w 10917814"/>
              <a:gd name="connsiteY14" fmla="*/ 5375354 h 5571066"/>
              <a:gd name="connsiteX15" fmla="*/ 10722102 w 10917814"/>
              <a:gd name="connsiteY15" fmla="*/ 5571066 h 5571066"/>
              <a:gd name="connsiteX16" fmla="*/ 195712 w 10917814"/>
              <a:gd name="connsiteY16" fmla="*/ 5571066 h 5571066"/>
              <a:gd name="connsiteX17" fmla="*/ 0 w 10917814"/>
              <a:gd name="connsiteY17" fmla="*/ 5375354 h 5571066"/>
              <a:gd name="connsiteX18" fmla="*/ 0 w 10917814"/>
              <a:gd name="connsiteY18" fmla="*/ 195712 h 5571066"/>
              <a:gd name="connsiteX19" fmla="*/ 195712 w 10917814"/>
              <a:gd name="connsiteY19" fmla="*/ 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17814" h="5571066">
                <a:moveTo>
                  <a:pt x="195712" y="0"/>
                </a:moveTo>
                <a:lnTo>
                  <a:pt x="5062165" y="0"/>
                </a:lnTo>
                <a:lnTo>
                  <a:pt x="5419638" y="268105"/>
                </a:lnTo>
                <a:lnTo>
                  <a:pt x="5428105" y="271280"/>
                </a:lnTo>
                <a:lnTo>
                  <a:pt x="5440804" y="276043"/>
                </a:lnTo>
                <a:lnTo>
                  <a:pt x="5453505" y="280805"/>
                </a:lnTo>
                <a:lnTo>
                  <a:pt x="5464088" y="280805"/>
                </a:lnTo>
                <a:lnTo>
                  <a:pt x="5476788" y="280805"/>
                </a:lnTo>
                <a:lnTo>
                  <a:pt x="5487371" y="276043"/>
                </a:lnTo>
                <a:lnTo>
                  <a:pt x="5500071" y="271280"/>
                </a:lnTo>
                <a:lnTo>
                  <a:pt x="5508538" y="268105"/>
                </a:lnTo>
                <a:lnTo>
                  <a:pt x="5866011" y="0"/>
                </a:lnTo>
                <a:lnTo>
                  <a:pt x="10722102" y="0"/>
                </a:lnTo>
                <a:cubicBezTo>
                  <a:pt x="10830191" y="0"/>
                  <a:pt x="10917814" y="87623"/>
                  <a:pt x="10917814" y="195712"/>
                </a:cubicBezTo>
                <a:lnTo>
                  <a:pt x="10917814" y="5375354"/>
                </a:lnTo>
                <a:cubicBezTo>
                  <a:pt x="10917814" y="5483443"/>
                  <a:pt x="10830191" y="5571066"/>
                  <a:pt x="10722102" y="5571066"/>
                </a:cubicBezTo>
                <a:lnTo>
                  <a:pt x="195712" y="5571066"/>
                </a:lnTo>
                <a:cubicBezTo>
                  <a:pt x="87623" y="5571066"/>
                  <a:pt x="0" y="5483443"/>
                  <a:pt x="0" y="5375354"/>
                </a:cubicBezTo>
                <a:lnTo>
                  <a:pt x="0" y="195712"/>
                </a:lnTo>
                <a:cubicBezTo>
                  <a:pt x="0" y="87623"/>
                  <a:pt x="87623" y="0"/>
                  <a:pt x="195712" y="0"/>
                </a:cubicBezTo>
                <a:close/>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32C77C5D-1541-4D4C-8CD9-E4CB2D74FBB4}"/>
              </a:ext>
            </a:extLst>
          </p:cNvPr>
          <p:cNvSpPr>
            <a:spLocks noGrp="1"/>
          </p:cNvSpPr>
          <p:nvPr>
            <p:ph type="title"/>
          </p:nvPr>
        </p:nvSpPr>
        <p:spPr>
          <a:xfrm>
            <a:off x="1276923" y="2250563"/>
            <a:ext cx="9638153" cy="2356873"/>
          </a:xfrm>
          <a:effectLst/>
        </p:spPr>
        <p:txBody>
          <a:bodyPr vert="horz" lIns="91440" tIns="45720" rIns="91440" bIns="45720" rtlCol="0" anchor="b">
            <a:normAutofit fontScale="90000"/>
          </a:bodyPr>
          <a:lstStyle/>
          <a:p>
            <a:pPr algn="ctr"/>
            <a:r>
              <a:rPr lang="en-US" sz="5400">
                <a:solidFill>
                  <a:schemeClr val="tx1"/>
                </a:solidFill>
              </a:rPr>
              <a:t>Where do NEAs connect with businesses and financial institutions?</a:t>
            </a:r>
            <a:endParaRPr lang="en-US" sz="5400" b="0">
              <a:solidFill>
                <a:schemeClr val="tx1"/>
              </a:solidFill>
            </a:endParaRPr>
          </a:p>
        </p:txBody>
      </p:sp>
    </p:spTree>
    <p:extLst>
      <p:ext uri="{BB962C8B-B14F-4D97-AF65-F5344CB8AC3E}">
        <p14:creationId xmlns:p14="http://schemas.microsoft.com/office/powerpoint/2010/main" val="1797146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IN"/>
          </a:p>
        </p:txBody>
      </p:sp>
      <p:sp useBgFill="1">
        <p:nvSpPr>
          <p:cNvPr id="14" name="Rectangle 13">
            <a:extLst>
              <a:ext uri="{FF2B5EF4-FFF2-40B4-BE49-F238E27FC236}">
                <a16:creationId xmlns:a16="http://schemas.microsoft.com/office/drawing/2014/main" id="{54047A07-72EC-41BC-A55F-C264F639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 name="Picture 6" descr="A picture containing tree, outdoor, plant, forest&#10;&#10;Description automatically generated">
            <a:extLst>
              <a:ext uri="{FF2B5EF4-FFF2-40B4-BE49-F238E27FC236}">
                <a16:creationId xmlns:a16="http://schemas.microsoft.com/office/drawing/2014/main" id="{860B201E-314B-45FB-AF51-19FBC17DE122}"/>
              </a:ext>
            </a:extLst>
          </p:cNvPr>
          <p:cNvPicPr>
            <a:picLocks noChangeAspect="1"/>
          </p:cNvPicPr>
          <p:nvPr/>
        </p:nvPicPr>
        <p:blipFill rotWithShape="1">
          <a:blip r:embed="rId2">
            <a:alphaModFix amt="40000"/>
          </a:blip>
          <a:srcRect b="15730"/>
          <a:stretch/>
        </p:blipFill>
        <p:spPr>
          <a:xfrm>
            <a:off x="20" y="10"/>
            <a:ext cx="12191980" cy="6857990"/>
          </a:xfrm>
          <a:prstGeom prst="rect">
            <a:avLst/>
          </a:prstGeom>
        </p:spPr>
      </p:pic>
      <p:sp>
        <p:nvSpPr>
          <p:cNvPr id="3" name="Title 2">
            <a:extLst>
              <a:ext uri="{FF2B5EF4-FFF2-40B4-BE49-F238E27FC236}">
                <a16:creationId xmlns:a16="http://schemas.microsoft.com/office/drawing/2014/main" id="{05857963-8D3D-4F24-B535-54652EE095F0}"/>
              </a:ext>
            </a:extLst>
          </p:cNvPr>
          <p:cNvSpPr>
            <a:spLocks noGrp="1"/>
          </p:cNvSpPr>
          <p:nvPr>
            <p:ph type="title"/>
          </p:nvPr>
        </p:nvSpPr>
        <p:spPr>
          <a:xfrm>
            <a:off x="810001" y="1449147"/>
            <a:ext cx="10572000" cy="2593014"/>
          </a:xfrm>
        </p:spPr>
        <p:txBody>
          <a:bodyPr vert="horz" lIns="91440" tIns="45720" rIns="91440" bIns="45720" rtlCol="0" anchor="b">
            <a:normAutofit/>
          </a:bodyPr>
          <a:lstStyle/>
          <a:p>
            <a:pPr algn="l"/>
            <a:r>
              <a:rPr lang="en-US" sz="5400" b="1">
                <a:solidFill>
                  <a:srgbClr val="FEFEFE"/>
                </a:solidFill>
              </a:rPr>
              <a:t>Business and Biodiversity:  Global Developments</a:t>
            </a:r>
          </a:p>
        </p:txBody>
      </p:sp>
      <p:sp>
        <p:nvSpPr>
          <p:cNvPr id="5" name="Text Placeholder 4">
            <a:extLst>
              <a:ext uri="{FF2B5EF4-FFF2-40B4-BE49-F238E27FC236}">
                <a16:creationId xmlns:a16="http://schemas.microsoft.com/office/drawing/2014/main" id="{B623514F-9C9F-4868-A7D9-66CAA07E615D}"/>
              </a:ext>
            </a:extLst>
          </p:cNvPr>
          <p:cNvSpPr>
            <a:spLocks noGrp="1"/>
          </p:cNvSpPr>
          <p:nvPr>
            <p:ph type="body" sz="quarter" idx="13"/>
          </p:nvPr>
        </p:nvSpPr>
        <p:spPr>
          <a:xfrm>
            <a:off x="810001" y="5280847"/>
            <a:ext cx="10572000" cy="1171228"/>
          </a:xfrm>
        </p:spPr>
        <p:txBody>
          <a:bodyPr vert="horz" lIns="91440" tIns="45720" rIns="91440" bIns="45720" rtlCol="0" anchor="t">
            <a:normAutofit lnSpcReduction="10000"/>
          </a:bodyPr>
          <a:lstStyle/>
          <a:p>
            <a:pPr algn="l"/>
            <a:r>
              <a:rPr lang="en-US" sz="1800">
                <a:solidFill>
                  <a:schemeClr val="tx1"/>
                </a:solidFill>
              </a:rPr>
              <a:t>Dr Shaenandhoa García Rangel</a:t>
            </a:r>
          </a:p>
          <a:p>
            <a:pPr algn="l"/>
            <a:r>
              <a:rPr lang="en-US" sz="1800">
                <a:solidFill>
                  <a:schemeClr val="tx1"/>
                </a:solidFill>
              </a:rPr>
              <a:t>Nature Economy Impact Area</a:t>
            </a:r>
          </a:p>
          <a:p>
            <a:pPr algn="l"/>
            <a:r>
              <a:rPr lang="en-US" sz="1800">
                <a:solidFill>
                  <a:schemeClr val="tx1"/>
                </a:solidFill>
              </a:rPr>
              <a:t>UNEP-WCMC</a:t>
            </a:r>
          </a:p>
        </p:txBody>
      </p:sp>
    </p:spTree>
    <p:extLst>
      <p:ext uri="{BB962C8B-B14F-4D97-AF65-F5344CB8AC3E}">
        <p14:creationId xmlns:p14="http://schemas.microsoft.com/office/powerpoint/2010/main" val="2142316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7" name="Rectangle 36">
            <a:extLst>
              <a:ext uri="{FF2B5EF4-FFF2-40B4-BE49-F238E27FC236}">
                <a16:creationId xmlns:a16="http://schemas.microsoft.com/office/drawing/2014/main" id="{6383B6F6-E8E8-4C9B-BEDE-6E743086F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658" y="0"/>
            <a:ext cx="75529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Rounded Rectangle 14">
            <a:extLst>
              <a:ext uri="{FF2B5EF4-FFF2-40B4-BE49-F238E27FC236}">
                <a16:creationId xmlns:a16="http://schemas.microsoft.com/office/drawing/2014/main" id="{4E45A778-B5BB-477D-BEE9-D874E8DCD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386" y="958640"/>
            <a:ext cx="625815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Rectangle 4">
            <a:extLst>
              <a:ext uri="{FF2B5EF4-FFF2-40B4-BE49-F238E27FC236}">
                <a16:creationId xmlns:a16="http://schemas.microsoft.com/office/drawing/2014/main" id="{DDD629C4-75D1-0BC3-6CFC-2B9B763DFCC6}"/>
              </a:ext>
            </a:extLst>
          </p:cNvPr>
          <p:cNvSpPr/>
          <p:nvPr/>
        </p:nvSpPr>
        <p:spPr>
          <a:xfrm>
            <a:off x="4648790" y="-3175"/>
            <a:ext cx="7541342"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2" name="Group 11">
            <a:extLst>
              <a:ext uri="{FF2B5EF4-FFF2-40B4-BE49-F238E27FC236}">
                <a16:creationId xmlns:a16="http://schemas.microsoft.com/office/drawing/2014/main" id="{A34ECB7B-FE0E-BE0A-77AF-29E3E325ECC7}"/>
              </a:ext>
            </a:extLst>
          </p:cNvPr>
          <p:cNvGrpSpPr/>
          <p:nvPr/>
        </p:nvGrpSpPr>
        <p:grpSpPr>
          <a:xfrm>
            <a:off x="4993105" y="348916"/>
            <a:ext cx="6990348" cy="6150505"/>
            <a:chOff x="4993105" y="-926432"/>
            <a:chExt cx="6990348" cy="6150505"/>
          </a:xfrm>
        </p:grpSpPr>
        <p:sp>
          <p:nvSpPr>
            <p:cNvPr id="6" name="TextBox 5">
              <a:extLst>
                <a:ext uri="{FF2B5EF4-FFF2-40B4-BE49-F238E27FC236}">
                  <a16:creationId xmlns:a16="http://schemas.microsoft.com/office/drawing/2014/main" id="{16351364-8EDE-C72F-D32A-986C6F6D48A7}"/>
                </a:ext>
              </a:extLst>
            </p:cNvPr>
            <p:cNvSpPr txBox="1"/>
            <p:nvPr/>
          </p:nvSpPr>
          <p:spPr>
            <a:xfrm>
              <a:off x="5157379" y="-577515"/>
              <a:ext cx="6661800" cy="5801588"/>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Complex landscape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Potential lack of unified approach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Myriad of organisations and initiatives involved – credibility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Sparse regulation – varied voluntary approaches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Disconnect from biodiversity policy structures and actors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Patchy involvement as stakeholders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Pressure on small businesses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Biodiversity of multidimensional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rPr>
                <a:t>Data is available at global level, sparse at the nationally</a:t>
              </a:r>
            </a:p>
            <a:p>
              <a:pPr marL="0" marR="0" lvl="0" indent="0" algn="ctr" defTabSz="457200" rtl="0" eaLnBrk="1" fontAlgn="auto" latinLnBrk="0" hangingPunct="1">
                <a:lnSpc>
                  <a:spcPct val="100000"/>
                </a:lnSpc>
                <a:spcBef>
                  <a:spcPts val="1200"/>
                </a:spcBef>
                <a:spcAft>
                  <a:spcPts val="0"/>
                </a:spcAft>
                <a:buClrTx/>
                <a:buSzTx/>
                <a:buFontTx/>
                <a:buNone/>
                <a:tabLst/>
                <a:defRPr/>
              </a:pPr>
              <a:endParaRPr kumimoji="0" lang="en-GB" sz="1900" b="0" i="0" u="none" strike="noStrike" kern="1200" cap="none" spc="0" normalizeH="0" baseline="0" noProof="0">
                <a:ln>
                  <a:noFill/>
                </a:ln>
                <a:solidFill>
                  <a:srgbClr val="00C6BB"/>
                </a:solidFill>
                <a:effectLst/>
                <a:uLnTx/>
                <a:uFillTx/>
                <a:latin typeface="Roboto Light" panose="02000000000000000000" pitchFamily="2" charset="0"/>
                <a:ea typeface="Roboto Light" panose="02000000000000000000" pitchFamily="2" charset="0"/>
                <a:cs typeface="+mn-cs"/>
              </a:endParaRPr>
            </a:p>
          </p:txBody>
        </p:sp>
        <p:sp>
          <p:nvSpPr>
            <p:cNvPr id="21" name="Rectangle: Rounded Corners 20">
              <a:extLst>
                <a:ext uri="{FF2B5EF4-FFF2-40B4-BE49-F238E27FC236}">
                  <a16:creationId xmlns:a16="http://schemas.microsoft.com/office/drawing/2014/main" id="{82BFA39A-2E5F-E57D-51EC-D7AC8FC169AE}"/>
                </a:ext>
              </a:extLst>
            </p:cNvPr>
            <p:cNvSpPr/>
            <p:nvPr/>
          </p:nvSpPr>
          <p:spPr>
            <a:xfrm>
              <a:off x="4993105" y="-926432"/>
              <a:ext cx="6990348" cy="5811251"/>
            </a:xfrm>
            <a:prstGeom prst="roundRect">
              <a:avLst>
                <a:gd name="adj" fmla="val 4445"/>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sp>
        <p:nvSpPr>
          <p:cNvPr id="3" name="TextBox 2">
            <a:extLst>
              <a:ext uri="{FF2B5EF4-FFF2-40B4-BE49-F238E27FC236}">
                <a16:creationId xmlns:a16="http://schemas.microsoft.com/office/drawing/2014/main" id="{1B69A71D-093D-79D7-3960-158F9EC836F7}"/>
              </a:ext>
            </a:extLst>
          </p:cNvPr>
          <p:cNvSpPr txBox="1"/>
          <p:nvPr/>
        </p:nvSpPr>
        <p:spPr>
          <a:xfrm>
            <a:off x="-11602" y="1657350"/>
            <a:ext cx="4646922"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prstClr val="white"/>
                </a:solidFill>
                <a:effectLst/>
                <a:uLnTx/>
                <a:uFillTx/>
                <a:latin typeface="Century Gothic" panose="020B0502020202020204"/>
                <a:ea typeface="+mn-ea"/>
                <a:cs typeface="+mn-cs"/>
              </a:rPr>
              <a:t>Key challenges</a:t>
            </a:r>
          </a:p>
        </p:txBody>
      </p:sp>
    </p:spTree>
    <p:extLst>
      <p:ext uri="{BB962C8B-B14F-4D97-AF65-F5344CB8AC3E}">
        <p14:creationId xmlns:p14="http://schemas.microsoft.com/office/powerpoint/2010/main" val="1828085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7" name="Rectangle 36">
            <a:extLst>
              <a:ext uri="{FF2B5EF4-FFF2-40B4-BE49-F238E27FC236}">
                <a16:creationId xmlns:a16="http://schemas.microsoft.com/office/drawing/2014/main" id="{6383B6F6-E8E8-4C9B-BEDE-6E743086F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658" y="0"/>
            <a:ext cx="75529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Rounded Rectangle 14">
            <a:extLst>
              <a:ext uri="{FF2B5EF4-FFF2-40B4-BE49-F238E27FC236}">
                <a16:creationId xmlns:a16="http://schemas.microsoft.com/office/drawing/2014/main" id="{4E45A778-B5BB-477D-BEE9-D874E8DCD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386" y="958640"/>
            <a:ext cx="625815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Rectangle 4">
            <a:extLst>
              <a:ext uri="{FF2B5EF4-FFF2-40B4-BE49-F238E27FC236}">
                <a16:creationId xmlns:a16="http://schemas.microsoft.com/office/drawing/2014/main" id="{DDD629C4-75D1-0BC3-6CFC-2B9B763DFCC6}"/>
              </a:ext>
            </a:extLst>
          </p:cNvPr>
          <p:cNvSpPr/>
          <p:nvPr/>
        </p:nvSpPr>
        <p:spPr>
          <a:xfrm>
            <a:off x="4648790" y="-3175"/>
            <a:ext cx="7541342"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1B69A71D-093D-79D7-3960-158F9EC836F7}"/>
              </a:ext>
            </a:extLst>
          </p:cNvPr>
          <p:cNvSpPr txBox="1"/>
          <p:nvPr/>
        </p:nvSpPr>
        <p:spPr>
          <a:xfrm>
            <a:off x="-11602" y="1657350"/>
            <a:ext cx="4646922"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prstClr val="white"/>
                </a:solidFill>
                <a:effectLst/>
                <a:uLnTx/>
                <a:uFillTx/>
                <a:latin typeface="Century Gothic" panose="020B0502020202020204"/>
                <a:ea typeface="+mn-ea"/>
                <a:cs typeface="+mn-cs"/>
              </a:rPr>
              <a:t>Beginning of the journey</a:t>
            </a:r>
          </a:p>
        </p:txBody>
      </p:sp>
      <p:sp>
        <p:nvSpPr>
          <p:cNvPr id="2" name="TextBox 1">
            <a:extLst>
              <a:ext uri="{FF2B5EF4-FFF2-40B4-BE49-F238E27FC236}">
                <a16:creationId xmlns:a16="http://schemas.microsoft.com/office/drawing/2014/main" id="{AF92B528-260D-4E1B-7AFB-60E1A700407A}"/>
              </a:ext>
            </a:extLst>
          </p:cNvPr>
          <p:cNvSpPr txBox="1"/>
          <p:nvPr/>
        </p:nvSpPr>
        <p:spPr>
          <a:xfrm>
            <a:off x="0" y="5217974"/>
            <a:ext cx="463532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Century Gothic" panose="020B0502020202020204"/>
                <a:ea typeface="+mn-ea"/>
                <a:cs typeface="+mn-cs"/>
              </a:rPr>
              <a:t>Most companies</a:t>
            </a:r>
          </a:p>
        </p:txBody>
      </p:sp>
      <p:pic>
        <p:nvPicPr>
          <p:cNvPr id="4" name="Picture 3">
            <a:extLst>
              <a:ext uri="{FF2B5EF4-FFF2-40B4-BE49-F238E27FC236}">
                <a16:creationId xmlns:a16="http://schemas.microsoft.com/office/drawing/2014/main" id="{86E91D77-58DA-AD6A-9EDA-0EF70DDCAB80}"/>
              </a:ext>
            </a:extLst>
          </p:cNvPr>
          <p:cNvPicPr>
            <a:picLocks noChangeAspect="1"/>
          </p:cNvPicPr>
          <p:nvPr/>
        </p:nvPicPr>
        <p:blipFill>
          <a:blip r:embed="rId3"/>
          <a:stretch>
            <a:fillRect/>
          </a:stretch>
        </p:blipFill>
        <p:spPr>
          <a:xfrm>
            <a:off x="4686086" y="1689586"/>
            <a:ext cx="7480189" cy="3478829"/>
          </a:xfrm>
          <a:prstGeom prst="rect">
            <a:avLst/>
          </a:prstGeom>
          <a:ln>
            <a:noFill/>
          </a:ln>
        </p:spPr>
      </p:pic>
      <p:sp>
        <p:nvSpPr>
          <p:cNvPr id="7" name="TextBox 6">
            <a:extLst>
              <a:ext uri="{FF2B5EF4-FFF2-40B4-BE49-F238E27FC236}">
                <a16:creationId xmlns:a16="http://schemas.microsoft.com/office/drawing/2014/main" id="{EDB9943C-9312-44F6-3E8F-8338A43B7419}"/>
              </a:ext>
            </a:extLst>
          </p:cNvPr>
          <p:cNvSpPr txBox="1"/>
          <p:nvPr/>
        </p:nvSpPr>
        <p:spPr>
          <a:xfrm>
            <a:off x="0" y="6561118"/>
            <a:ext cx="235032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entury Gothic" panose="020B0502020202020204"/>
                <a:ea typeface="+mn-ea"/>
                <a:cs typeface="+mn-cs"/>
              </a:rPr>
              <a:t>UN Environment Programme (2022)</a:t>
            </a:r>
          </a:p>
        </p:txBody>
      </p:sp>
    </p:spTree>
    <p:extLst>
      <p:ext uri="{BB962C8B-B14F-4D97-AF65-F5344CB8AC3E}">
        <p14:creationId xmlns:p14="http://schemas.microsoft.com/office/powerpoint/2010/main" val="107162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8E37336-2A70-2E49-F4D4-2E96579D06CC}"/>
              </a:ext>
            </a:extLst>
          </p:cNvPr>
          <p:cNvPicPr>
            <a:picLocks noChangeAspect="1"/>
          </p:cNvPicPr>
          <p:nvPr/>
        </p:nvPicPr>
        <p:blipFill rotWithShape="1">
          <a:blip r:embed="rId3"/>
          <a:srcRect b="11548"/>
          <a:stretch/>
        </p:blipFill>
        <p:spPr>
          <a:xfrm>
            <a:off x="0" y="231961"/>
            <a:ext cx="12192000" cy="6457950"/>
          </a:xfrm>
          <a:prstGeom prst="rect">
            <a:avLst/>
          </a:prstGeom>
        </p:spPr>
      </p:pic>
      <p:sp>
        <p:nvSpPr>
          <p:cNvPr id="33" name="TextBox 32">
            <a:extLst>
              <a:ext uri="{FF2B5EF4-FFF2-40B4-BE49-F238E27FC236}">
                <a16:creationId xmlns:a16="http://schemas.microsoft.com/office/drawing/2014/main" id="{6E86E174-CAD9-C5C9-5B79-2CBD7A77600A}"/>
              </a:ext>
            </a:extLst>
          </p:cNvPr>
          <p:cNvSpPr txBox="1"/>
          <p:nvPr/>
        </p:nvSpPr>
        <p:spPr>
          <a:xfrm>
            <a:off x="0" y="317686"/>
            <a:ext cx="11986491" cy="6309360"/>
          </a:xfrm>
          <a:prstGeom prst="rect">
            <a:avLst/>
          </a:prstGeom>
          <a:solidFill>
            <a:srgbClr val="004F7D">
              <a:alpha val="64000"/>
            </a:srgbClr>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231775"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p:txBody>
      </p:sp>
      <p:sp>
        <p:nvSpPr>
          <p:cNvPr id="37" name="Arrow: Pentagon 36">
            <a:extLst>
              <a:ext uri="{FF2B5EF4-FFF2-40B4-BE49-F238E27FC236}">
                <a16:creationId xmlns:a16="http://schemas.microsoft.com/office/drawing/2014/main" id="{6DE36227-9F90-D331-7B19-EC8F08EE12CA}"/>
              </a:ext>
            </a:extLst>
          </p:cNvPr>
          <p:cNvSpPr/>
          <p:nvPr/>
        </p:nvSpPr>
        <p:spPr>
          <a:xfrm>
            <a:off x="0" y="96135"/>
            <a:ext cx="11315700" cy="1109018"/>
          </a:xfrm>
          <a:prstGeom prst="homePlate">
            <a:avLst/>
          </a:prstGeom>
          <a:solidFill>
            <a:srgbClr val="004F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36" name="TextBox 35">
            <a:extLst>
              <a:ext uri="{FF2B5EF4-FFF2-40B4-BE49-F238E27FC236}">
                <a16:creationId xmlns:a16="http://schemas.microsoft.com/office/drawing/2014/main" id="{4D526A5E-9DB0-04B1-52DE-704800200A45}"/>
              </a:ext>
            </a:extLst>
          </p:cNvPr>
          <p:cNvSpPr txBox="1"/>
          <p:nvPr/>
        </p:nvSpPr>
        <p:spPr>
          <a:xfrm>
            <a:off x="0" y="366976"/>
            <a:ext cx="10757462" cy="553998"/>
          </a:xfrm>
          <a:prstGeom prst="rect">
            <a:avLst/>
          </a:prstGeom>
          <a:noFill/>
        </p:spPr>
        <p:txBody>
          <a:bodyPr wrap="square" rtlCol="0">
            <a:spAutoFit/>
          </a:bodyPr>
          <a:lstStyle/>
          <a:p>
            <a:pPr marL="231775" marR="0" lvl="0" indent="0" algn="l" defTabSz="4572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prstClr val="white"/>
                </a:solidFill>
                <a:effectLst/>
                <a:uLnTx/>
                <a:uFillTx/>
                <a:latin typeface="Poppins"/>
                <a:ea typeface="+mn-ea"/>
                <a:cs typeface="+mn-cs"/>
              </a:rPr>
              <a:t>NEA as an integral part of the sailing expedition</a:t>
            </a:r>
          </a:p>
        </p:txBody>
      </p:sp>
      <p:sp>
        <p:nvSpPr>
          <p:cNvPr id="40" name="Rectangle 39">
            <a:extLst>
              <a:ext uri="{FF2B5EF4-FFF2-40B4-BE49-F238E27FC236}">
                <a16:creationId xmlns:a16="http://schemas.microsoft.com/office/drawing/2014/main" id="{1A6A393C-5D3B-9708-04C5-19DB17EE9B34}"/>
              </a:ext>
            </a:extLst>
          </p:cNvPr>
          <p:cNvSpPr/>
          <p:nvPr/>
        </p:nvSpPr>
        <p:spPr>
          <a:xfrm>
            <a:off x="4067174" y="1717670"/>
            <a:ext cx="3324225" cy="2714625"/>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Poppins"/>
                <a:ea typeface="+mn-ea"/>
                <a:cs typeface="+mn-cs"/>
              </a:rPr>
              <a:t>Knowledge/evidence base</a:t>
            </a:r>
          </a:p>
        </p:txBody>
      </p:sp>
      <p:grpSp>
        <p:nvGrpSpPr>
          <p:cNvPr id="39" name="Group 38">
            <a:extLst>
              <a:ext uri="{FF2B5EF4-FFF2-40B4-BE49-F238E27FC236}">
                <a16:creationId xmlns:a16="http://schemas.microsoft.com/office/drawing/2014/main" id="{8FD5EF50-39A9-C04F-D065-85098CCB7141}"/>
              </a:ext>
            </a:extLst>
          </p:cNvPr>
          <p:cNvGrpSpPr/>
          <p:nvPr/>
        </p:nvGrpSpPr>
        <p:grpSpPr>
          <a:xfrm>
            <a:off x="4338526" y="1559405"/>
            <a:ext cx="2791047" cy="2644290"/>
            <a:chOff x="4179313" y="2506517"/>
            <a:chExt cx="2791047" cy="2644290"/>
          </a:xfrm>
        </p:grpSpPr>
        <p:pic>
          <p:nvPicPr>
            <p:cNvPr id="26" name="Picture 25" descr="A blue and white compass&#10;&#10;Description automatically generated">
              <a:extLst>
                <a:ext uri="{FF2B5EF4-FFF2-40B4-BE49-F238E27FC236}">
                  <a16:creationId xmlns:a16="http://schemas.microsoft.com/office/drawing/2014/main" id="{0CDF4F84-34A1-3D84-B5E9-ABE410F7AF7F}"/>
                </a:ext>
              </a:extLst>
            </p:cNvPr>
            <p:cNvPicPr>
              <a:picLocks noChangeAspect="1"/>
            </p:cNvPicPr>
            <p:nvPr/>
          </p:nvPicPr>
          <p:blipFill>
            <a:blip r:embed="rId4"/>
            <a:stretch>
              <a:fillRect/>
            </a:stretch>
          </p:blipFill>
          <p:spPr>
            <a:xfrm>
              <a:off x="4179313" y="2506517"/>
              <a:ext cx="1844965" cy="1844965"/>
            </a:xfrm>
            <a:prstGeom prst="rect">
              <a:avLst/>
            </a:prstGeom>
          </p:spPr>
        </p:pic>
        <p:pic>
          <p:nvPicPr>
            <p:cNvPr id="35" name="Picture 34" descr="A blue and white circle with a map in it&#10;&#10;Description automatically generated">
              <a:extLst>
                <a:ext uri="{FF2B5EF4-FFF2-40B4-BE49-F238E27FC236}">
                  <a16:creationId xmlns:a16="http://schemas.microsoft.com/office/drawing/2014/main" id="{07203796-3D2F-B38A-5F0D-A3A133103E3D}"/>
                </a:ext>
              </a:extLst>
            </p:cNvPr>
            <p:cNvPicPr>
              <a:picLocks noChangeAspect="1"/>
            </p:cNvPicPr>
            <p:nvPr/>
          </p:nvPicPr>
          <p:blipFill>
            <a:blip r:embed="rId5"/>
            <a:stretch>
              <a:fillRect/>
            </a:stretch>
          </p:blipFill>
          <p:spPr>
            <a:xfrm>
              <a:off x="5101795" y="3282242"/>
              <a:ext cx="1868565" cy="1868565"/>
            </a:xfrm>
            <a:prstGeom prst="rect">
              <a:avLst/>
            </a:prstGeom>
          </p:spPr>
        </p:pic>
      </p:grpSp>
      <p:grpSp>
        <p:nvGrpSpPr>
          <p:cNvPr id="221" name="Group 220">
            <a:extLst>
              <a:ext uri="{FF2B5EF4-FFF2-40B4-BE49-F238E27FC236}">
                <a16:creationId xmlns:a16="http://schemas.microsoft.com/office/drawing/2014/main" id="{9EE9CBE4-A6C5-64FD-1DD3-5B0FC872F69E}"/>
              </a:ext>
            </a:extLst>
          </p:cNvPr>
          <p:cNvGrpSpPr/>
          <p:nvPr/>
        </p:nvGrpSpPr>
        <p:grpSpPr>
          <a:xfrm>
            <a:off x="187037" y="1414555"/>
            <a:ext cx="3843429" cy="2439503"/>
            <a:chOff x="187037" y="1414555"/>
            <a:chExt cx="3843429" cy="2439503"/>
          </a:xfrm>
        </p:grpSpPr>
        <p:sp>
          <p:nvSpPr>
            <p:cNvPr id="43" name="Rectangle 42">
              <a:extLst>
                <a:ext uri="{FF2B5EF4-FFF2-40B4-BE49-F238E27FC236}">
                  <a16:creationId xmlns:a16="http://schemas.microsoft.com/office/drawing/2014/main" id="{56979387-A789-5556-C208-D5232F7908B4}"/>
                </a:ext>
              </a:extLst>
            </p:cNvPr>
            <p:cNvSpPr/>
            <p:nvPr/>
          </p:nvSpPr>
          <p:spPr>
            <a:xfrm>
              <a:off x="187037" y="1414555"/>
              <a:ext cx="2766292" cy="2439503"/>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Poppins"/>
                  <a:ea typeface="+mn-ea"/>
                  <a:cs typeface="+mn-cs"/>
                </a:rPr>
                <a:t>Policy-science nexus building</a:t>
              </a:r>
            </a:p>
          </p:txBody>
        </p:sp>
        <p:pic>
          <p:nvPicPr>
            <p:cNvPr id="42" name="Picture 41" descr="A cartoon of a person wearing a hat&#10;&#10;Description automatically generated">
              <a:extLst>
                <a:ext uri="{FF2B5EF4-FFF2-40B4-BE49-F238E27FC236}">
                  <a16:creationId xmlns:a16="http://schemas.microsoft.com/office/drawing/2014/main" id="{5B888A45-E0B9-E9EB-7857-F4E896914211}"/>
                </a:ext>
              </a:extLst>
            </p:cNvPr>
            <p:cNvPicPr>
              <a:picLocks noChangeAspect="1"/>
            </p:cNvPicPr>
            <p:nvPr/>
          </p:nvPicPr>
          <p:blipFill>
            <a:blip r:embed="rId6"/>
            <a:stretch>
              <a:fillRect/>
            </a:stretch>
          </p:blipFill>
          <p:spPr>
            <a:xfrm>
              <a:off x="438992" y="1499962"/>
              <a:ext cx="1557563" cy="1557563"/>
            </a:xfrm>
            <a:prstGeom prst="rect">
              <a:avLst/>
            </a:prstGeom>
          </p:spPr>
        </p:pic>
        <p:pic>
          <p:nvPicPr>
            <p:cNvPr id="45" name="Picture 44" descr="A brown ship wheel on a black background&#10;&#10;Description automatically generated">
              <a:extLst>
                <a:ext uri="{FF2B5EF4-FFF2-40B4-BE49-F238E27FC236}">
                  <a16:creationId xmlns:a16="http://schemas.microsoft.com/office/drawing/2014/main" id="{650352E4-BCB6-7A87-4D90-9BF8EB5517BD}"/>
                </a:ext>
              </a:extLst>
            </p:cNvPr>
            <p:cNvPicPr>
              <a:picLocks noChangeAspect="1"/>
            </p:cNvPicPr>
            <p:nvPr/>
          </p:nvPicPr>
          <p:blipFill>
            <a:blip r:embed="rId7"/>
            <a:stretch>
              <a:fillRect/>
            </a:stretch>
          </p:blipFill>
          <p:spPr>
            <a:xfrm>
              <a:off x="1056310" y="1866172"/>
              <a:ext cx="1413286" cy="1413286"/>
            </a:xfrm>
            <a:prstGeom prst="rect">
              <a:avLst/>
            </a:prstGeom>
          </p:spPr>
        </p:pic>
        <p:cxnSp>
          <p:nvCxnSpPr>
            <p:cNvPr id="47" name="Straight Connector 46">
              <a:extLst>
                <a:ext uri="{FF2B5EF4-FFF2-40B4-BE49-F238E27FC236}">
                  <a16:creationId xmlns:a16="http://schemas.microsoft.com/office/drawing/2014/main" id="{F93A43C5-8D6E-1970-6C48-F03D85652132}"/>
                </a:ext>
              </a:extLst>
            </p:cNvPr>
            <p:cNvCxnSpPr>
              <a:cxnSpLocks/>
            </p:cNvCxnSpPr>
            <p:nvPr/>
          </p:nvCxnSpPr>
          <p:spPr>
            <a:xfrm flipH="1">
              <a:off x="2953308" y="2308748"/>
              <a:ext cx="1077158" cy="0"/>
            </a:xfrm>
            <a:prstGeom prst="line">
              <a:avLst/>
            </a:prstGeom>
            <a:ln w="50800">
              <a:solidFill>
                <a:schemeClr val="bg1">
                  <a:alpha val="60000"/>
                </a:schemeClr>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A6C2942F-331C-9FD2-D94B-970A53482628}"/>
              </a:ext>
            </a:extLst>
          </p:cNvPr>
          <p:cNvGrpSpPr/>
          <p:nvPr/>
        </p:nvGrpSpPr>
        <p:grpSpPr>
          <a:xfrm>
            <a:off x="187037" y="4063460"/>
            <a:ext cx="3843429" cy="2439503"/>
            <a:chOff x="187037" y="4063460"/>
            <a:chExt cx="3843429" cy="2439503"/>
          </a:xfrm>
        </p:grpSpPr>
        <p:sp>
          <p:nvSpPr>
            <p:cNvPr id="52" name="Rectangle 51">
              <a:extLst>
                <a:ext uri="{FF2B5EF4-FFF2-40B4-BE49-F238E27FC236}">
                  <a16:creationId xmlns:a16="http://schemas.microsoft.com/office/drawing/2014/main" id="{13ADEEAE-4A39-7E00-8F33-8DD6452D2025}"/>
                </a:ext>
              </a:extLst>
            </p:cNvPr>
            <p:cNvSpPr/>
            <p:nvPr/>
          </p:nvSpPr>
          <p:spPr>
            <a:xfrm>
              <a:off x="187037" y="4063460"/>
              <a:ext cx="2766292" cy="2439503"/>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Poppins"/>
                  <a:ea typeface="+mn-ea"/>
                  <a:cs typeface="+mn-cs"/>
                </a:rPr>
                <a:t>Informing policy</a:t>
              </a:r>
            </a:p>
          </p:txBody>
        </p:sp>
        <p:pic>
          <p:nvPicPr>
            <p:cNvPr id="197" name="Picture 196" descr="A logo of a machine&#10;&#10;Description automatically generated">
              <a:extLst>
                <a:ext uri="{FF2B5EF4-FFF2-40B4-BE49-F238E27FC236}">
                  <a16:creationId xmlns:a16="http://schemas.microsoft.com/office/drawing/2014/main" id="{57042FB3-DD8D-E423-3DFF-D9D777D9B290}"/>
                </a:ext>
              </a:extLst>
            </p:cNvPr>
            <p:cNvPicPr>
              <a:picLocks noChangeAspect="1"/>
            </p:cNvPicPr>
            <p:nvPr/>
          </p:nvPicPr>
          <p:blipFill>
            <a:blip r:embed="rId8"/>
            <a:stretch>
              <a:fillRect/>
            </a:stretch>
          </p:blipFill>
          <p:spPr>
            <a:xfrm>
              <a:off x="696449" y="4172111"/>
              <a:ext cx="1716320" cy="1716320"/>
            </a:xfrm>
            <a:prstGeom prst="rect">
              <a:avLst/>
            </a:prstGeom>
          </p:spPr>
        </p:pic>
        <p:cxnSp>
          <p:nvCxnSpPr>
            <p:cNvPr id="211" name="Straight Connector 210">
              <a:extLst>
                <a:ext uri="{FF2B5EF4-FFF2-40B4-BE49-F238E27FC236}">
                  <a16:creationId xmlns:a16="http://schemas.microsoft.com/office/drawing/2014/main" id="{F49AC11E-DD5D-AAB1-C20C-A1CD3A3D2A40}"/>
                </a:ext>
              </a:extLst>
            </p:cNvPr>
            <p:cNvCxnSpPr>
              <a:cxnSpLocks/>
            </p:cNvCxnSpPr>
            <p:nvPr/>
          </p:nvCxnSpPr>
          <p:spPr>
            <a:xfrm flipH="1">
              <a:off x="2953308" y="4166123"/>
              <a:ext cx="1077158" cy="0"/>
            </a:xfrm>
            <a:prstGeom prst="line">
              <a:avLst/>
            </a:prstGeom>
            <a:ln w="50800">
              <a:solidFill>
                <a:schemeClr val="bg1">
                  <a:alpha val="60000"/>
                </a:schemeClr>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22" name="Group 221">
            <a:extLst>
              <a:ext uri="{FF2B5EF4-FFF2-40B4-BE49-F238E27FC236}">
                <a16:creationId xmlns:a16="http://schemas.microsoft.com/office/drawing/2014/main" id="{9DA9F9D9-5AB5-0A20-B093-76229924C25C}"/>
              </a:ext>
            </a:extLst>
          </p:cNvPr>
          <p:cNvGrpSpPr/>
          <p:nvPr/>
        </p:nvGrpSpPr>
        <p:grpSpPr>
          <a:xfrm>
            <a:off x="7419974" y="1414555"/>
            <a:ext cx="4264460" cy="2439501"/>
            <a:chOff x="7410449" y="1414555"/>
            <a:chExt cx="4264460" cy="2439501"/>
          </a:xfrm>
        </p:grpSpPr>
        <p:sp>
          <p:nvSpPr>
            <p:cNvPr id="49" name="Rectangle 48">
              <a:extLst>
                <a:ext uri="{FF2B5EF4-FFF2-40B4-BE49-F238E27FC236}">
                  <a16:creationId xmlns:a16="http://schemas.microsoft.com/office/drawing/2014/main" id="{53EED1D8-3F58-399E-490C-742B5C228AE3}"/>
                </a:ext>
              </a:extLst>
            </p:cNvPr>
            <p:cNvSpPr/>
            <p:nvPr/>
          </p:nvSpPr>
          <p:spPr>
            <a:xfrm>
              <a:off x="8486772" y="1414555"/>
              <a:ext cx="3188137" cy="2439501"/>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Poppins"/>
                  <a:ea typeface="+mn-ea"/>
                  <a:cs typeface="+mn-cs"/>
                </a:rPr>
                <a:t>Networking &amp; partnership</a:t>
              </a:r>
            </a:p>
          </p:txBody>
        </p:sp>
        <p:pic>
          <p:nvPicPr>
            <p:cNvPr id="51" name="Picture 50" descr="A group of people standing and waving&#10;&#10;Description automatically generated">
              <a:extLst>
                <a:ext uri="{FF2B5EF4-FFF2-40B4-BE49-F238E27FC236}">
                  <a16:creationId xmlns:a16="http://schemas.microsoft.com/office/drawing/2014/main" id="{7D9D6B8E-EA7F-736F-B99D-FB3A9C2489BC}"/>
                </a:ext>
              </a:extLst>
            </p:cNvPr>
            <p:cNvPicPr>
              <a:picLocks noChangeAspect="1"/>
            </p:cNvPicPr>
            <p:nvPr/>
          </p:nvPicPr>
          <p:blipFill rotWithShape="1">
            <a:blip r:embed="rId9"/>
            <a:srcRect t="10690"/>
            <a:stretch/>
          </p:blipFill>
          <p:spPr>
            <a:xfrm>
              <a:off x="9334499" y="1561342"/>
              <a:ext cx="1775387" cy="1585606"/>
            </a:xfrm>
            <a:prstGeom prst="rect">
              <a:avLst/>
            </a:prstGeom>
          </p:spPr>
        </p:pic>
        <p:cxnSp>
          <p:nvCxnSpPr>
            <p:cNvPr id="212" name="Straight Connector 211">
              <a:extLst>
                <a:ext uri="{FF2B5EF4-FFF2-40B4-BE49-F238E27FC236}">
                  <a16:creationId xmlns:a16="http://schemas.microsoft.com/office/drawing/2014/main" id="{776A7A4D-DAAC-CD2E-DC83-5BDB401C0D92}"/>
                </a:ext>
              </a:extLst>
            </p:cNvPr>
            <p:cNvCxnSpPr>
              <a:cxnSpLocks/>
            </p:cNvCxnSpPr>
            <p:nvPr/>
          </p:nvCxnSpPr>
          <p:spPr>
            <a:xfrm>
              <a:off x="7410449" y="2308748"/>
              <a:ext cx="1078142" cy="0"/>
            </a:xfrm>
            <a:prstGeom prst="line">
              <a:avLst/>
            </a:prstGeom>
            <a:ln w="50800">
              <a:solidFill>
                <a:schemeClr val="bg1">
                  <a:alpha val="60000"/>
                </a:schemeClr>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0988139D-4E86-AC4D-0509-9B9B32607D28}"/>
              </a:ext>
            </a:extLst>
          </p:cNvPr>
          <p:cNvGrpSpPr/>
          <p:nvPr/>
        </p:nvGrpSpPr>
        <p:grpSpPr>
          <a:xfrm>
            <a:off x="7419974" y="3760770"/>
            <a:ext cx="4264459" cy="2742193"/>
            <a:chOff x="7410449" y="3760770"/>
            <a:chExt cx="4264459" cy="2742193"/>
          </a:xfrm>
        </p:grpSpPr>
        <p:sp>
          <p:nvSpPr>
            <p:cNvPr id="198" name="Rectangle 197">
              <a:extLst>
                <a:ext uri="{FF2B5EF4-FFF2-40B4-BE49-F238E27FC236}">
                  <a16:creationId xmlns:a16="http://schemas.microsoft.com/office/drawing/2014/main" id="{A01BF592-839E-54D3-5DFD-8B0532A1D2A1}"/>
                </a:ext>
              </a:extLst>
            </p:cNvPr>
            <p:cNvSpPr/>
            <p:nvPr/>
          </p:nvSpPr>
          <p:spPr>
            <a:xfrm>
              <a:off x="8486771" y="4041141"/>
              <a:ext cx="3188137" cy="2461822"/>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Poppins"/>
                  <a:ea typeface="+mn-ea"/>
                  <a:cs typeface="+mn-cs"/>
                </a:rPr>
                <a:t>Transboundary coordination and communication </a:t>
              </a:r>
            </a:p>
          </p:txBody>
        </p:sp>
        <p:pic>
          <p:nvPicPr>
            <p:cNvPr id="200" name="Picture 199" descr="A blue and grey device with a wire attached to it&#10;&#10;Description automatically generated">
              <a:extLst>
                <a:ext uri="{FF2B5EF4-FFF2-40B4-BE49-F238E27FC236}">
                  <a16:creationId xmlns:a16="http://schemas.microsoft.com/office/drawing/2014/main" id="{E6AC9F4D-9406-7CF8-6332-38A2B1E9FB1F}"/>
                </a:ext>
              </a:extLst>
            </p:cNvPr>
            <p:cNvPicPr>
              <a:picLocks noChangeAspect="1"/>
            </p:cNvPicPr>
            <p:nvPr/>
          </p:nvPicPr>
          <p:blipFill>
            <a:blip r:embed="rId10"/>
            <a:stretch>
              <a:fillRect/>
            </a:stretch>
          </p:blipFill>
          <p:spPr>
            <a:xfrm>
              <a:off x="9052942" y="3760770"/>
              <a:ext cx="2080036" cy="2080036"/>
            </a:xfrm>
            <a:prstGeom prst="rect">
              <a:avLst/>
            </a:prstGeom>
          </p:spPr>
        </p:pic>
        <p:cxnSp>
          <p:nvCxnSpPr>
            <p:cNvPr id="214" name="Straight Connector 213">
              <a:extLst>
                <a:ext uri="{FF2B5EF4-FFF2-40B4-BE49-F238E27FC236}">
                  <a16:creationId xmlns:a16="http://schemas.microsoft.com/office/drawing/2014/main" id="{C662B427-9B59-181E-937B-17020080236A}"/>
                </a:ext>
              </a:extLst>
            </p:cNvPr>
            <p:cNvCxnSpPr>
              <a:cxnSpLocks/>
            </p:cNvCxnSpPr>
            <p:nvPr/>
          </p:nvCxnSpPr>
          <p:spPr>
            <a:xfrm>
              <a:off x="7410449" y="4166123"/>
              <a:ext cx="1078142" cy="0"/>
            </a:xfrm>
            <a:prstGeom prst="line">
              <a:avLst/>
            </a:prstGeom>
            <a:ln w="50800">
              <a:solidFill>
                <a:schemeClr val="bg1">
                  <a:alpha val="60000"/>
                </a:schemeClr>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CEED7023-B18E-ECF2-B659-B73FD9EF8ECB}"/>
              </a:ext>
            </a:extLst>
          </p:cNvPr>
          <p:cNvGrpSpPr/>
          <p:nvPr/>
        </p:nvGrpSpPr>
        <p:grpSpPr>
          <a:xfrm>
            <a:off x="3775157" y="4482947"/>
            <a:ext cx="3912674" cy="2020016"/>
            <a:chOff x="3812101" y="4482947"/>
            <a:chExt cx="3912674" cy="2020016"/>
          </a:xfrm>
        </p:grpSpPr>
        <p:sp>
          <p:nvSpPr>
            <p:cNvPr id="218" name="Rectangle 217">
              <a:extLst>
                <a:ext uri="{FF2B5EF4-FFF2-40B4-BE49-F238E27FC236}">
                  <a16:creationId xmlns:a16="http://schemas.microsoft.com/office/drawing/2014/main" id="{3E40E2B8-E167-4E3B-E963-4CCCAD9EA9EF}"/>
                </a:ext>
              </a:extLst>
            </p:cNvPr>
            <p:cNvSpPr/>
            <p:nvPr/>
          </p:nvSpPr>
          <p:spPr>
            <a:xfrm>
              <a:off x="3829050" y="4846560"/>
              <a:ext cx="3895725" cy="1656403"/>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48590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Poppins"/>
                  <a:ea typeface="+mn-ea"/>
                  <a:cs typeface="+mn-cs"/>
                </a:rPr>
                <a:t>Engagement with global process</a:t>
              </a:r>
            </a:p>
          </p:txBody>
        </p:sp>
        <p:grpSp>
          <p:nvGrpSpPr>
            <p:cNvPr id="215" name="Group 214">
              <a:extLst>
                <a:ext uri="{FF2B5EF4-FFF2-40B4-BE49-F238E27FC236}">
                  <a16:creationId xmlns:a16="http://schemas.microsoft.com/office/drawing/2014/main" id="{AB8E7232-2CFC-0933-59C1-BB5F6C1FAF1F}"/>
                </a:ext>
              </a:extLst>
            </p:cNvPr>
            <p:cNvGrpSpPr>
              <a:grpSpLocks noChangeAspect="1"/>
            </p:cNvGrpSpPr>
            <p:nvPr/>
          </p:nvGrpSpPr>
          <p:grpSpPr>
            <a:xfrm>
              <a:off x="3812101" y="4942574"/>
              <a:ext cx="1640752" cy="1554480"/>
              <a:chOff x="4177837" y="2820737"/>
              <a:chExt cx="2791047" cy="2644290"/>
            </a:xfrm>
          </p:grpSpPr>
          <p:pic>
            <p:nvPicPr>
              <p:cNvPr id="216" name="Picture 215" descr="A blue and white compass&#10;&#10;Description automatically generated">
                <a:extLst>
                  <a:ext uri="{FF2B5EF4-FFF2-40B4-BE49-F238E27FC236}">
                    <a16:creationId xmlns:a16="http://schemas.microsoft.com/office/drawing/2014/main" id="{6366FB7B-4491-E04A-EC99-D4FCC1FB6ADC}"/>
                  </a:ext>
                </a:extLst>
              </p:cNvPr>
              <p:cNvPicPr>
                <a:picLocks noChangeAspect="1"/>
              </p:cNvPicPr>
              <p:nvPr/>
            </p:nvPicPr>
            <p:blipFill>
              <a:blip r:embed="rId4"/>
              <a:stretch>
                <a:fillRect/>
              </a:stretch>
            </p:blipFill>
            <p:spPr>
              <a:xfrm>
                <a:off x="4177837" y="2820737"/>
                <a:ext cx="1844965" cy="1844964"/>
              </a:xfrm>
              <a:prstGeom prst="rect">
                <a:avLst/>
              </a:prstGeom>
            </p:spPr>
          </p:pic>
          <p:pic>
            <p:nvPicPr>
              <p:cNvPr id="217" name="Picture 216" descr="A blue and white circle with a map in it&#10;&#10;Description automatically generated">
                <a:extLst>
                  <a:ext uri="{FF2B5EF4-FFF2-40B4-BE49-F238E27FC236}">
                    <a16:creationId xmlns:a16="http://schemas.microsoft.com/office/drawing/2014/main" id="{D22F7761-7A90-EC02-302B-A893DEFB07A2}"/>
                  </a:ext>
                </a:extLst>
              </p:cNvPr>
              <p:cNvPicPr>
                <a:picLocks noChangeAspect="1"/>
              </p:cNvPicPr>
              <p:nvPr/>
            </p:nvPicPr>
            <p:blipFill>
              <a:blip r:embed="rId5"/>
              <a:stretch>
                <a:fillRect/>
              </a:stretch>
            </p:blipFill>
            <p:spPr>
              <a:xfrm>
                <a:off x="5100320" y="3596462"/>
                <a:ext cx="1868564" cy="1868565"/>
              </a:xfrm>
              <a:prstGeom prst="rect">
                <a:avLst/>
              </a:prstGeom>
            </p:spPr>
          </p:pic>
        </p:grpSp>
        <p:cxnSp>
          <p:nvCxnSpPr>
            <p:cNvPr id="219" name="Straight Connector 218">
              <a:extLst>
                <a:ext uri="{FF2B5EF4-FFF2-40B4-BE49-F238E27FC236}">
                  <a16:creationId xmlns:a16="http://schemas.microsoft.com/office/drawing/2014/main" id="{6C427021-6E47-3E60-F163-EB765C91FB75}"/>
                </a:ext>
              </a:extLst>
            </p:cNvPr>
            <p:cNvCxnSpPr>
              <a:cxnSpLocks/>
            </p:cNvCxnSpPr>
            <p:nvPr/>
          </p:nvCxnSpPr>
          <p:spPr>
            <a:xfrm>
              <a:off x="5758963" y="4482947"/>
              <a:ext cx="0" cy="365760"/>
            </a:xfrm>
            <a:prstGeom prst="line">
              <a:avLst/>
            </a:prstGeom>
            <a:ln w="50800">
              <a:solidFill>
                <a:schemeClr val="bg1">
                  <a:alpha val="60000"/>
                </a:schemeClr>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227" name="Picture 226" descr="A cartoon of people on a boat&#10;&#10;Description automatically generated">
            <a:extLst>
              <a:ext uri="{FF2B5EF4-FFF2-40B4-BE49-F238E27FC236}">
                <a16:creationId xmlns:a16="http://schemas.microsoft.com/office/drawing/2014/main" id="{5871DC76-C12D-98F3-AA3A-2DF64078F26F}"/>
              </a:ext>
            </a:extLst>
          </p:cNvPr>
          <p:cNvPicPr>
            <a:picLocks noChangeAspect="1"/>
          </p:cNvPicPr>
          <p:nvPr/>
        </p:nvPicPr>
        <p:blipFill>
          <a:blip r:embed="rId11"/>
          <a:stretch>
            <a:fillRect/>
          </a:stretch>
        </p:blipFill>
        <p:spPr>
          <a:xfrm>
            <a:off x="9773446" y="200845"/>
            <a:ext cx="879608" cy="840435"/>
          </a:xfrm>
          <a:prstGeom prst="rect">
            <a:avLst/>
          </a:prstGeom>
        </p:spPr>
      </p:pic>
      <p:sp>
        <p:nvSpPr>
          <p:cNvPr id="3" name="Rectangle: Rounded Corners 2">
            <a:extLst>
              <a:ext uri="{FF2B5EF4-FFF2-40B4-BE49-F238E27FC236}">
                <a16:creationId xmlns:a16="http://schemas.microsoft.com/office/drawing/2014/main" id="{D0679E10-A2B9-F454-5947-2999A248F04B}"/>
              </a:ext>
            </a:extLst>
          </p:cNvPr>
          <p:cNvSpPr/>
          <p:nvPr/>
        </p:nvSpPr>
        <p:spPr>
          <a:xfrm>
            <a:off x="137006" y="3927060"/>
            <a:ext cx="2858329" cy="439315"/>
          </a:xfrm>
          <a:prstGeom prst="roundRect">
            <a:avLst>
              <a:gd name="adj" fmla="val 8955"/>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C1A3"/>
                </a:solidFill>
                <a:effectLst/>
                <a:uLnTx/>
                <a:uFillTx/>
                <a:latin typeface="Poppins"/>
                <a:ea typeface="+mn-ea"/>
                <a:cs typeface="+mn-cs"/>
              </a:rPr>
              <a:t>Regulation - Guidance</a:t>
            </a: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4" name="Rectangle: Rounded Corners 3">
            <a:extLst>
              <a:ext uri="{FF2B5EF4-FFF2-40B4-BE49-F238E27FC236}">
                <a16:creationId xmlns:a16="http://schemas.microsoft.com/office/drawing/2014/main" id="{E7F375D6-9E1A-A4DF-C72E-C97CB60831DA}"/>
              </a:ext>
            </a:extLst>
          </p:cNvPr>
          <p:cNvSpPr/>
          <p:nvPr/>
        </p:nvSpPr>
        <p:spPr>
          <a:xfrm>
            <a:off x="3012160" y="1432184"/>
            <a:ext cx="5431552" cy="439315"/>
          </a:xfrm>
          <a:prstGeom prst="roundRect">
            <a:avLst>
              <a:gd name="adj" fmla="val 8955"/>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C1A3"/>
                </a:solidFill>
                <a:effectLst/>
                <a:uLnTx/>
                <a:uFillTx/>
                <a:latin typeface="Poppins"/>
                <a:ea typeface="+mn-ea"/>
                <a:cs typeface="+mn-cs"/>
              </a:rPr>
              <a:t>Baseline – Validation – Source of information</a:t>
            </a: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5" name="Rectangle: Rounded Corners 4">
            <a:extLst>
              <a:ext uri="{FF2B5EF4-FFF2-40B4-BE49-F238E27FC236}">
                <a16:creationId xmlns:a16="http://schemas.microsoft.com/office/drawing/2014/main" id="{588BA886-9DEB-4233-4848-814C7318A120}"/>
              </a:ext>
            </a:extLst>
          </p:cNvPr>
          <p:cNvSpPr/>
          <p:nvPr/>
        </p:nvSpPr>
        <p:spPr>
          <a:xfrm>
            <a:off x="8496296" y="3711053"/>
            <a:ext cx="3188136" cy="455070"/>
          </a:xfrm>
          <a:prstGeom prst="roundRect">
            <a:avLst>
              <a:gd name="adj" fmla="val 8955"/>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C1A3"/>
                </a:solidFill>
                <a:effectLst/>
                <a:uLnTx/>
                <a:uFillTx/>
                <a:latin typeface="Poppins"/>
                <a:ea typeface="+mn-ea"/>
                <a:cs typeface="+mn-cs"/>
              </a:rPr>
              <a:t>Community of practice</a:t>
            </a: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6" name="Rectangle: Rounded Corners 5">
            <a:extLst>
              <a:ext uri="{FF2B5EF4-FFF2-40B4-BE49-F238E27FC236}">
                <a16:creationId xmlns:a16="http://schemas.microsoft.com/office/drawing/2014/main" id="{63AA9D6D-B29E-9EA3-628A-D16D0BA079ED}"/>
              </a:ext>
            </a:extLst>
          </p:cNvPr>
          <p:cNvSpPr/>
          <p:nvPr/>
        </p:nvSpPr>
        <p:spPr>
          <a:xfrm>
            <a:off x="3556004" y="4731269"/>
            <a:ext cx="4402131" cy="439315"/>
          </a:xfrm>
          <a:prstGeom prst="roundRect">
            <a:avLst>
              <a:gd name="adj" fmla="val 8955"/>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C1A3"/>
                </a:solidFill>
                <a:effectLst/>
                <a:uLnTx/>
                <a:uFillTx/>
                <a:latin typeface="Poppins"/>
                <a:ea typeface="+mn-ea"/>
                <a:cs typeface="+mn-cs"/>
              </a:rPr>
              <a:t>Contributing towards commitments</a:t>
            </a: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7" name="Rectangle: Rounded Corners 6">
            <a:extLst>
              <a:ext uri="{FF2B5EF4-FFF2-40B4-BE49-F238E27FC236}">
                <a16:creationId xmlns:a16="http://schemas.microsoft.com/office/drawing/2014/main" id="{159560CD-7594-F76C-7BB4-A330265CE099}"/>
              </a:ext>
            </a:extLst>
          </p:cNvPr>
          <p:cNvSpPr/>
          <p:nvPr/>
        </p:nvSpPr>
        <p:spPr>
          <a:xfrm>
            <a:off x="137006" y="1140875"/>
            <a:ext cx="2875154" cy="439315"/>
          </a:xfrm>
          <a:prstGeom prst="roundRect">
            <a:avLst>
              <a:gd name="adj" fmla="val 8955"/>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C1A3"/>
                </a:solidFill>
                <a:effectLst/>
                <a:uLnTx/>
                <a:uFillTx/>
                <a:latin typeface="Poppins"/>
                <a:ea typeface="+mn-ea"/>
                <a:cs typeface="+mn-cs"/>
              </a:rPr>
              <a:t>Identification of needs</a:t>
            </a: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8" name="Rectangle: Rounded Corners 7">
            <a:extLst>
              <a:ext uri="{FF2B5EF4-FFF2-40B4-BE49-F238E27FC236}">
                <a16:creationId xmlns:a16="http://schemas.microsoft.com/office/drawing/2014/main" id="{51FE6D05-74BC-6F81-7CF6-0B175CD43A88}"/>
              </a:ext>
            </a:extLst>
          </p:cNvPr>
          <p:cNvSpPr/>
          <p:nvPr/>
        </p:nvSpPr>
        <p:spPr>
          <a:xfrm>
            <a:off x="0" y="6343032"/>
            <a:ext cx="3188137" cy="439315"/>
          </a:xfrm>
          <a:prstGeom prst="roundRect">
            <a:avLst>
              <a:gd name="adj" fmla="val 8955"/>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C1A3"/>
                </a:solidFill>
                <a:effectLst/>
                <a:uLnTx/>
                <a:uFillTx/>
                <a:latin typeface="Poppins"/>
                <a:ea typeface="+mn-ea"/>
                <a:cs typeface="+mn-cs"/>
              </a:rPr>
              <a:t>Harnessing opportunities</a:t>
            </a: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Tree>
    <p:extLst>
      <p:ext uri="{BB962C8B-B14F-4D97-AF65-F5344CB8AC3E}">
        <p14:creationId xmlns:p14="http://schemas.microsoft.com/office/powerpoint/2010/main" val="191228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1"/>
                                        </p:tgtEl>
                                        <p:attrNameLst>
                                          <p:attrName>style.visibility</p:attrName>
                                        </p:attrNameLst>
                                      </p:cBhvr>
                                      <p:to>
                                        <p:strVal val="visible"/>
                                      </p:to>
                                    </p:set>
                                    <p:animEffect transition="in" filter="fade">
                                      <p:cBhvr>
                                        <p:cTn id="15" dur="500"/>
                                        <p:tgtEl>
                                          <p:spTgt spid="2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2"/>
                                        </p:tgtEl>
                                        <p:attrNameLst>
                                          <p:attrName>style.visibility</p:attrName>
                                        </p:attrNameLst>
                                      </p:cBhvr>
                                      <p:to>
                                        <p:strVal val="visible"/>
                                      </p:to>
                                    </p:set>
                                    <p:animEffect transition="in" filter="fade">
                                      <p:cBhvr>
                                        <p:cTn id="20" dur="500"/>
                                        <p:tgtEl>
                                          <p:spTgt spid="2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3"/>
                                        </p:tgtEl>
                                        <p:attrNameLst>
                                          <p:attrName>style.visibility</p:attrName>
                                        </p:attrNameLst>
                                      </p:cBhvr>
                                      <p:to>
                                        <p:strVal val="visible"/>
                                      </p:to>
                                    </p:set>
                                    <p:animEffect transition="in" filter="fade">
                                      <p:cBhvr>
                                        <p:cTn id="25" dur="500"/>
                                        <p:tgtEl>
                                          <p:spTgt spid="2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4"/>
                                        </p:tgtEl>
                                        <p:attrNameLst>
                                          <p:attrName>style.visibility</p:attrName>
                                        </p:attrNameLst>
                                      </p:cBhvr>
                                      <p:to>
                                        <p:strVal val="visible"/>
                                      </p:to>
                                    </p:set>
                                    <p:animEffect transition="in" filter="fade">
                                      <p:cBhvr>
                                        <p:cTn id="30" dur="500"/>
                                        <p:tgtEl>
                                          <p:spTgt spid="2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5"/>
                                        </p:tgtEl>
                                        <p:attrNameLst>
                                          <p:attrName>style.visibility</p:attrName>
                                        </p:attrNameLst>
                                      </p:cBhvr>
                                      <p:to>
                                        <p:strVal val="visible"/>
                                      </p:to>
                                    </p:set>
                                    <p:animEffect transition="in" filter="fade">
                                      <p:cBhvr>
                                        <p:cTn id="35"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IN"/>
          </a:p>
        </p:txBody>
      </p:sp>
      <p:sp useBgFill="1">
        <p:nvSpPr>
          <p:cNvPr id="26" name="Rectangle 20">
            <a:extLst>
              <a:ext uri="{FF2B5EF4-FFF2-40B4-BE49-F238E27FC236}">
                <a16:creationId xmlns:a16="http://schemas.microsoft.com/office/drawing/2014/main" id="{2FE8DED1-24FF-4A79-873B-ECE3ABE73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7" name="Freeform: Shape 22">
            <a:extLst>
              <a:ext uri="{FF2B5EF4-FFF2-40B4-BE49-F238E27FC236}">
                <a16:creationId xmlns:a16="http://schemas.microsoft.com/office/drawing/2014/main" id="{0AA6A048-501A-4387-906B-B8A8543E7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643467"/>
            <a:ext cx="10917814" cy="5571066"/>
          </a:xfrm>
          <a:custGeom>
            <a:avLst/>
            <a:gdLst>
              <a:gd name="connsiteX0" fmla="*/ 195712 w 10917814"/>
              <a:gd name="connsiteY0" fmla="*/ 0 h 5571066"/>
              <a:gd name="connsiteX1" fmla="*/ 5062165 w 10917814"/>
              <a:gd name="connsiteY1" fmla="*/ 0 h 5571066"/>
              <a:gd name="connsiteX2" fmla="*/ 5419638 w 10917814"/>
              <a:gd name="connsiteY2" fmla="*/ 268105 h 5571066"/>
              <a:gd name="connsiteX3" fmla="*/ 5428105 w 10917814"/>
              <a:gd name="connsiteY3" fmla="*/ 271280 h 5571066"/>
              <a:gd name="connsiteX4" fmla="*/ 5440804 w 10917814"/>
              <a:gd name="connsiteY4" fmla="*/ 276043 h 5571066"/>
              <a:gd name="connsiteX5" fmla="*/ 5453505 w 10917814"/>
              <a:gd name="connsiteY5" fmla="*/ 280805 h 5571066"/>
              <a:gd name="connsiteX6" fmla="*/ 5464088 w 10917814"/>
              <a:gd name="connsiteY6" fmla="*/ 280805 h 5571066"/>
              <a:gd name="connsiteX7" fmla="*/ 5476788 w 10917814"/>
              <a:gd name="connsiteY7" fmla="*/ 280805 h 5571066"/>
              <a:gd name="connsiteX8" fmla="*/ 5487371 w 10917814"/>
              <a:gd name="connsiteY8" fmla="*/ 276043 h 5571066"/>
              <a:gd name="connsiteX9" fmla="*/ 5500071 w 10917814"/>
              <a:gd name="connsiteY9" fmla="*/ 271280 h 5571066"/>
              <a:gd name="connsiteX10" fmla="*/ 5508538 w 10917814"/>
              <a:gd name="connsiteY10" fmla="*/ 268105 h 5571066"/>
              <a:gd name="connsiteX11" fmla="*/ 5866011 w 10917814"/>
              <a:gd name="connsiteY11" fmla="*/ 0 h 5571066"/>
              <a:gd name="connsiteX12" fmla="*/ 10722102 w 10917814"/>
              <a:gd name="connsiteY12" fmla="*/ 0 h 5571066"/>
              <a:gd name="connsiteX13" fmla="*/ 10917814 w 10917814"/>
              <a:gd name="connsiteY13" fmla="*/ 195712 h 5571066"/>
              <a:gd name="connsiteX14" fmla="*/ 10917814 w 10917814"/>
              <a:gd name="connsiteY14" fmla="*/ 5375354 h 5571066"/>
              <a:gd name="connsiteX15" fmla="*/ 10722102 w 10917814"/>
              <a:gd name="connsiteY15" fmla="*/ 5571066 h 5571066"/>
              <a:gd name="connsiteX16" fmla="*/ 195712 w 10917814"/>
              <a:gd name="connsiteY16" fmla="*/ 5571066 h 5571066"/>
              <a:gd name="connsiteX17" fmla="*/ 0 w 10917814"/>
              <a:gd name="connsiteY17" fmla="*/ 5375354 h 5571066"/>
              <a:gd name="connsiteX18" fmla="*/ 0 w 10917814"/>
              <a:gd name="connsiteY18" fmla="*/ 195712 h 5571066"/>
              <a:gd name="connsiteX19" fmla="*/ 195712 w 10917814"/>
              <a:gd name="connsiteY19" fmla="*/ 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17814" h="5571066">
                <a:moveTo>
                  <a:pt x="195712" y="0"/>
                </a:moveTo>
                <a:lnTo>
                  <a:pt x="5062165" y="0"/>
                </a:lnTo>
                <a:lnTo>
                  <a:pt x="5419638" y="268105"/>
                </a:lnTo>
                <a:lnTo>
                  <a:pt x="5428105" y="271280"/>
                </a:lnTo>
                <a:lnTo>
                  <a:pt x="5440804" y="276043"/>
                </a:lnTo>
                <a:lnTo>
                  <a:pt x="5453505" y="280805"/>
                </a:lnTo>
                <a:lnTo>
                  <a:pt x="5464088" y="280805"/>
                </a:lnTo>
                <a:lnTo>
                  <a:pt x="5476788" y="280805"/>
                </a:lnTo>
                <a:lnTo>
                  <a:pt x="5487371" y="276043"/>
                </a:lnTo>
                <a:lnTo>
                  <a:pt x="5500071" y="271280"/>
                </a:lnTo>
                <a:lnTo>
                  <a:pt x="5508538" y="268105"/>
                </a:lnTo>
                <a:lnTo>
                  <a:pt x="5866011" y="0"/>
                </a:lnTo>
                <a:lnTo>
                  <a:pt x="10722102" y="0"/>
                </a:lnTo>
                <a:cubicBezTo>
                  <a:pt x="10830191" y="0"/>
                  <a:pt x="10917814" y="87623"/>
                  <a:pt x="10917814" y="195712"/>
                </a:cubicBezTo>
                <a:lnTo>
                  <a:pt x="10917814" y="5375354"/>
                </a:lnTo>
                <a:cubicBezTo>
                  <a:pt x="10917814" y="5483443"/>
                  <a:pt x="10830191" y="5571066"/>
                  <a:pt x="10722102" y="5571066"/>
                </a:cubicBezTo>
                <a:lnTo>
                  <a:pt x="195712" y="5571066"/>
                </a:lnTo>
                <a:cubicBezTo>
                  <a:pt x="87623" y="5571066"/>
                  <a:pt x="0" y="5483443"/>
                  <a:pt x="0" y="5375354"/>
                </a:cubicBezTo>
                <a:lnTo>
                  <a:pt x="0" y="195712"/>
                </a:lnTo>
                <a:cubicBezTo>
                  <a:pt x="0" y="87623"/>
                  <a:pt x="87623" y="0"/>
                  <a:pt x="195712" y="0"/>
                </a:cubicBezTo>
                <a:close/>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32C77C5D-1541-4D4C-8CD9-E4CB2D74FBB4}"/>
              </a:ext>
            </a:extLst>
          </p:cNvPr>
          <p:cNvSpPr>
            <a:spLocks noGrp="1"/>
          </p:cNvSpPr>
          <p:nvPr>
            <p:ph type="title"/>
          </p:nvPr>
        </p:nvSpPr>
        <p:spPr>
          <a:xfrm>
            <a:off x="1276923" y="2250563"/>
            <a:ext cx="9638153" cy="2356873"/>
          </a:xfrm>
          <a:effectLst/>
        </p:spPr>
        <p:txBody>
          <a:bodyPr vert="horz" lIns="91440" tIns="45720" rIns="91440" bIns="45720" rtlCol="0" anchor="b">
            <a:normAutofit/>
          </a:bodyPr>
          <a:lstStyle/>
          <a:p>
            <a:pPr algn="ctr"/>
            <a:r>
              <a:rPr lang="en-US" sz="5400">
                <a:solidFill>
                  <a:schemeClr val="tx1"/>
                </a:solidFill>
              </a:rPr>
              <a:t>Some ideas on where to start</a:t>
            </a:r>
            <a:endParaRPr lang="en-US" sz="5400" b="0">
              <a:solidFill>
                <a:schemeClr val="tx1"/>
              </a:solidFill>
            </a:endParaRPr>
          </a:p>
        </p:txBody>
      </p:sp>
    </p:spTree>
    <p:extLst>
      <p:ext uri="{BB962C8B-B14F-4D97-AF65-F5344CB8AC3E}">
        <p14:creationId xmlns:p14="http://schemas.microsoft.com/office/powerpoint/2010/main" val="3089374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027127D0-3128-2394-4D5F-33DD48653892}"/>
              </a:ext>
            </a:extLst>
          </p:cNvPr>
          <p:cNvSpPr>
            <a:spLocks noGrp="1"/>
          </p:cNvSpPr>
          <p:nvPr>
            <p:ph type="title"/>
          </p:nvPr>
        </p:nvSpPr>
        <p:spPr>
          <a:xfrm>
            <a:off x="838200" y="99374"/>
            <a:ext cx="10515600" cy="1325563"/>
          </a:xfrm>
        </p:spPr>
        <p:txBody>
          <a:bodyPr anchor="ctr">
            <a:normAutofit/>
          </a:bodyPr>
          <a:lstStyle/>
          <a:p>
            <a:r>
              <a:rPr lang="en-US" sz="5400" b="0">
                <a:solidFill>
                  <a:schemeClr val="tx1"/>
                </a:solidFill>
              </a:rPr>
              <a:t>Where to start?</a:t>
            </a:r>
          </a:p>
        </p:txBody>
      </p:sp>
      <p:pic>
        <p:nvPicPr>
          <p:cNvPr id="4" name="Picture 3" descr="A green and yellow logo with a tower&#10;&#10;Description automatically generated">
            <a:extLst>
              <a:ext uri="{FF2B5EF4-FFF2-40B4-BE49-F238E27FC236}">
                <a16:creationId xmlns:a16="http://schemas.microsoft.com/office/drawing/2014/main" id="{3FD1187C-0FA9-87BF-5A98-6688D3129E3F}"/>
              </a:ext>
            </a:extLst>
          </p:cNvPr>
          <p:cNvPicPr>
            <a:picLocks noChangeAspect="1"/>
          </p:cNvPicPr>
          <p:nvPr/>
        </p:nvPicPr>
        <p:blipFill>
          <a:blip r:embed="rId3"/>
          <a:stretch>
            <a:fillRect/>
          </a:stretch>
        </p:blipFill>
        <p:spPr>
          <a:xfrm>
            <a:off x="4685501" y="1381708"/>
            <a:ext cx="2820999" cy="5042537"/>
          </a:xfrm>
          <a:prstGeom prst="rect">
            <a:avLst/>
          </a:prstGeom>
        </p:spPr>
      </p:pic>
    </p:spTree>
    <p:extLst>
      <p:ext uri="{BB962C8B-B14F-4D97-AF65-F5344CB8AC3E}">
        <p14:creationId xmlns:p14="http://schemas.microsoft.com/office/powerpoint/2010/main" val="3459744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027127D0-3128-2394-4D5F-33DD48653892}"/>
              </a:ext>
            </a:extLst>
          </p:cNvPr>
          <p:cNvSpPr>
            <a:spLocks noGrp="1"/>
          </p:cNvSpPr>
          <p:nvPr>
            <p:ph type="title"/>
          </p:nvPr>
        </p:nvSpPr>
        <p:spPr>
          <a:xfrm>
            <a:off x="838200" y="99374"/>
            <a:ext cx="10515600" cy="1325563"/>
          </a:xfrm>
        </p:spPr>
        <p:txBody>
          <a:bodyPr anchor="ctr">
            <a:normAutofit/>
          </a:bodyPr>
          <a:lstStyle/>
          <a:p>
            <a:r>
              <a:rPr lang="en-US" sz="5400" b="0">
                <a:solidFill>
                  <a:schemeClr val="tx1"/>
                </a:solidFill>
              </a:rPr>
              <a:t>Where to start?</a:t>
            </a:r>
          </a:p>
        </p:txBody>
      </p:sp>
      <p:pic>
        <p:nvPicPr>
          <p:cNvPr id="7" name="Picture 6">
            <a:extLst>
              <a:ext uri="{FF2B5EF4-FFF2-40B4-BE49-F238E27FC236}">
                <a16:creationId xmlns:a16="http://schemas.microsoft.com/office/drawing/2014/main" id="{0512A3DF-3DBE-4CF2-560B-2D9F4B8D9EDF}"/>
              </a:ext>
            </a:extLst>
          </p:cNvPr>
          <p:cNvPicPr>
            <a:picLocks noChangeAspect="1"/>
          </p:cNvPicPr>
          <p:nvPr/>
        </p:nvPicPr>
        <p:blipFill>
          <a:blip r:embed="rId3"/>
          <a:stretch>
            <a:fillRect/>
          </a:stretch>
        </p:blipFill>
        <p:spPr>
          <a:xfrm>
            <a:off x="1000440" y="1853170"/>
            <a:ext cx="10191119" cy="4744334"/>
          </a:xfrm>
          <a:prstGeom prst="rect">
            <a:avLst/>
          </a:prstGeom>
        </p:spPr>
      </p:pic>
      <p:sp>
        <p:nvSpPr>
          <p:cNvPr id="8" name="object 2">
            <a:extLst>
              <a:ext uri="{FF2B5EF4-FFF2-40B4-BE49-F238E27FC236}">
                <a16:creationId xmlns:a16="http://schemas.microsoft.com/office/drawing/2014/main" id="{C9312C6D-D976-8B82-A59A-141760F85B0C}"/>
              </a:ext>
            </a:extLst>
          </p:cNvPr>
          <p:cNvSpPr txBox="1">
            <a:spLocks/>
          </p:cNvSpPr>
          <p:nvPr/>
        </p:nvSpPr>
        <p:spPr>
          <a:xfrm>
            <a:off x="1000440" y="1320778"/>
            <a:ext cx="10191119" cy="318275"/>
          </a:xfrm>
          <a:prstGeom prst="rect">
            <a:avLst/>
          </a:prstGeom>
          <a:noFill/>
        </p:spPr>
        <p:txBody>
          <a:bodyPr vert="horz" wrap="square" lIns="0" tIns="10397" rIns="0" bIns="0" rtlCol="0">
            <a:spAutoFit/>
          </a:bodyPr>
          <a:lstStyle>
            <a:lvl1pPr eaLnBrk="1" hangingPunct="1">
              <a:defRPr sz="10800">
                <a:solidFill>
                  <a:srgbClr val="15ABFF"/>
                </a:solidFill>
                <a:latin typeface="+mj-lt"/>
                <a:ea typeface="+mj-ea"/>
                <a:cs typeface="+mj-cs"/>
              </a:defRPr>
            </a:lvl1p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a:ea typeface="+mj-ea"/>
                <a:cs typeface="+mj-cs"/>
              </a:rPr>
              <a:t>ENCORE: Interactions between high impact and dependency sectors - Colombia</a:t>
            </a:r>
          </a:p>
        </p:txBody>
      </p:sp>
    </p:spTree>
    <p:extLst>
      <p:ext uri="{BB962C8B-B14F-4D97-AF65-F5344CB8AC3E}">
        <p14:creationId xmlns:p14="http://schemas.microsoft.com/office/powerpoint/2010/main" val="1967566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027127D0-3128-2394-4D5F-33DD48653892}"/>
              </a:ext>
            </a:extLst>
          </p:cNvPr>
          <p:cNvSpPr>
            <a:spLocks noGrp="1"/>
          </p:cNvSpPr>
          <p:nvPr>
            <p:ph type="title"/>
          </p:nvPr>
        </p:nvSpPr>
        <p:spPr>
          <a:xfrm>
            <a:off x="838200" y="99374"/>
            <a:ext cx="10515600" cy="1325563"/>
          </a:xfrm>
        </p:spPr>
        <p:txBody>
          <a:bodyPr anchor="ctr">
            <a:normAutofit/>
          </a:bodyPr>
          <a:lstStyle/>
          <a:p>
            <a:r>
              <a:rPr lang="en-US" sz="5400" b="0">
                <a:solidFill>
                  <a:schemeClr val="tx1"/>
                </a:solidFill>
              </a:rPr>
              <a:t>Where to start?</a:t>
            </a:r>
          </a:p>
        </p:txBody>
      </p:sp>
      <p:pic>
        <p:nvPicPr>
          <p:cNvPr id="3" name="Picture 2" descr="A close-up of a cover&#10;&#10;Description automatically generated">
            <a:extLst>
              <a:ext uri="{FF2B5EF4-FFF2-40B4-BE49-F238E27FC236}">
                <a16:creationId xmlns:a16="http://schemas.microsoft.com/office/drawing/2014/main" id="{EA6BACC0-AF95-1E9F-255A-DB2F6BB1E532}"/>
              </a:ext>
            </a:extLst>
          </p:cNvPr>
          <p:cNvPicPr>
            <a:picLocks noChangeAspect="1"/>
          </p:cNvPicPr>
          <p:nvPr/>
        </p:nvPicPr>
        <p:blipFill>
          <a:blip r:embed="rId3"/>
          <a:stretch>
            <a:fillRect/>
          </a:stretch>
        </p:blipFill>
        <p:spPr>
          <a:xfrm>
            <a:off x="4206240" y="1289832"/>
            <a:ext cx="3779520" cy="5356860"/>
          </a:xfrm>
          <a:prstGeom prst="rect">
            <a:avLst/>
          </a:prstGeom>
        </p:spPr>
      </p:pic>
    </p:spTree>
    <p:extLst>
      <p:ext uri="{BB962C8B-B14F-4D97-AF65-F5344CB8AC3E}">
        <p14:creationId xmlns:p14="http://schemas.microsoft.com/office/powerpoint/2010/main" val="2765136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IN"/>
          </a:p>
        </p:txBody>
      </p:sp>
      <p:sp useBgFill="1">
        <p:nvSpPr>
          <p:cNvPr id="26" name="Rectangle 20">
            <a:extLst>
              <a:ext uri="{FF2B5EF4-FFF2-40B4-BE49-F238E27FC236}">
                <a16:creationId xmlns:a16="http://schemas.microsoft.com/office/drawing/2014/main" id="{2FE8DED1-24FF-4A79-873B-ECE3ABE73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7" name="Freeform: Shape 22">
            <a:extLst>
              <a:ext uri="{FF2B5EF4-FFF2-40B4-BE49-F238E27FC236}">
                <a16:creationId xmlns:a16="http://schemas.microsoft.com/office/drawing/2014/main" id="{0AA6A048-501A-4387-906B-B8A8543E7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643467"/>
            <a:ext cx="10917814" cy="5571066"/>
          </a:xfrm>
          <a:custGeom>
            <a:avLst/>
            <a:gdLst>
              <a:gd name="connsiteX0" fmla="*/ 195712 w 10917814"/>
              <a:gd name="connsiteY0" fmla="*/ 0 h 5571066"/>
              <a:gd name="connsiteX1" fmla="*/ 5062165 w 10917814"/>
              <a:gd name="connsiteY1" fmla="*/ 0 h 5571066"/>
              <a:gd name="connsiteX2" fmla="*/ 5419638 w 10917814"/>
              <a:gd name="connsiteY2" fmla="*/ 268105 h 5571066"/>
              <a:gd name="connsiteX3" fmla="*/ 5428105 w 10917814"/>
              <a:gd name="connsiteY3" fmla="*/ 271280 h 5571066"/>
              <a:gd name="connsiteX4" fmla="*/ 5440804 w 10917814"/>
              <a:gd name="connsiteY4" fmla="*/ 276043 h 5571066"/>
              <a:gd name="connsiteX5" fmla="*/ 5453505 w 10917814"/>
              <a:gd name="connsiteY5" fmla="*/ 280805 h 5571066"/>
              <a:gd name="connsiteX6" fmla="*/ 5464088 w 10917814"/>
              <a:gd name="connsiteY6" fmla="*/ 280805 h 5571066"/>
              <a:gd name="connsiteX7" fmla="*/ 5476788 w 10917814"/>
              <a:gd name="connsiteY7" fmla="*/ 280805 h 5571066"/>
              <a:gd name="connsiteX8" fmla="*/ 5487371 w 10917814"/>
              <a:gd name="connsiteY8" fmla="*/ 276043 h 5571066"/>
              <a:gd name="connsiteX9" fmla="*/ 5500071 w 10917814"/>
              <a:gd name="connsiteY9" fmla="*/ 271280 h 5571066"/>
              <a:gd name="connsiteX10" fmla="*/ 5508538 w 10917814"/>
              <a:gd name="connsiteY10" fmla="*/ 268105 h 5571066"/>
              <a:gd name="connsiteX11" fmla="*/ 5866011 w 10917814"/>
              <a:gd name="connsiteY11" fmla="*/ 0 h 5571066"/>
              <a:gd name="connsiteX12" fmla="*/ 10722102 w 10917814"/>
              <a:gd name="connsiteY12" fmla="*/ 0 h 5571066"/>
              <a:gd name="connsiteX13" fmla="*/ 10917814 w 10917814"/>
              <a:gd name="connsiteY13" fmla="*/ 195712 h 5571066"/>
              <a:gd name="connsiteX14" fmla="*/ 10917814 w 10917814"/>
              <a:gd name="connsiteY14" fmla="*/ 5375354 h 5571066"/>
              <a:gd name="connsiteX15" fmla="*/ 10722102 w 10917814"/>
              <a:gd name="connsiteY15" fmla="*/ 5571066 h 5571066"/>
              <a:gd name="connsiteX16" fmla="*/ 195712 w 10917814"/>
              <a:gd name="connsiteY16" fmla="*/ 5571066 h 5571066"/>
              <a:gd name="connsiteX17" fmla="*/ 0 w 10917814"/>
              <a:gd name="connsiteY17" fmla="*/ 5375354 h 5571066"/>
              <a:gd name="connsiteX18" fmla="*/ 0 w 10917814"/>
              <a:gd name="connsiteY18" fmla="*/ 195712 h 5571066"/>
              <a:gd name="connsiteX19" fmla="*/ 195712 w 10917814"/>
              <a:gd name="connsiteY19" fmla="*/ 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17814" h="5571066">
                <a:moveTo>
                  <a:pt x="195712" y="0"/>
                </a:moveTo>
                <a:lnTo>
                  <a:pt x="5062165" y="0"/>
                </a:lnTo>
                <a:lnTo>
                  <a:pt x="5419638" y="268105"/>
                </a:lnTo>
                <a:lnTo>
                  <a:pt x="5428105" y="271280"/>
                </a:lnTo>
                <a:lnTo>
                  <a:pt x="5440804" y="276043"/>
                </a:lnTo>
                <a:lnTo>
                  <a:pt x="5453505" y="280805"/>
                </a:lnTo>
                <a:lnTo>
                  <a:pt x="5464088" y="280805"/>
                </a:lnTo>
                <a:lnTo>
                  <a:pt x="5476788" y="280805"/>
                </a:lnTo>
                <a:lnTo>
                  <a:pt x="5487371" y="276043"/>
                </a:lnTo>
                <a:lnTo>
                  <a:pt x="5500071" y="271280"/>
                </a:lnTo>
                <a:lnTo>
                  <a:pt x="5508538" y="268105"/>
                </a:lnTo>
                <a:lnTo>
                  <a:pt x="5866011" y="0"/>
                </a:lnTo>
                <a:lnTo>
                  <a:pt x="10722102" y="0"/>
                </a:lnTo>
                <a:cubicBezTo>
                  <a:pt x="10830191" y="0"/>
                  <a:pt x="10917814" y="87623"/>
                  <a:pt x="10917814" y="195712"/>
                </a:cubicBezTo>
                <a:lnTo>
                  <a:pt x="10917814" y="5375354"/>
                </a:lnTo>
                <a:cubicBezTo>
                  <a:pt x="10917814" y="5483443"/>
                  <a:pt x="10830191" y="5571066"/>
                  <a:pt x="10722102" y="5571066"/>
                </a:cubicBezTo>
                <a:lnTo>
                  <a:pt x="195712" y="5571066"/>
                </a:lnTo>
                <a:cubicBezTo>
                  <a:pt x="87623" y="5571066"/>
                  <a:pt x="0" y="5483443"/>
                  <a:pt x="0" y="5375354"/>
                </a:cubicBezTo>
                <a:lnTo>
                  <a:pt x="0" y="195712"/>
                </a:lnTo>
                <a:cubicBezTo>
                  <a:pt x="0" y="87623"/>
                  <a:pt x="87623" y="0"/>
                  <a:pt x="195712" y="0"/>
                </a:cubicBezTo>
                <a:close/>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32C77C5D-1541-4D4C-8CD9-E4CB2D74FBB4}"/>
              </a:ext>
            </a:extLst>
          </p:cNvPr>
          <p:cNvSpPr>
            <a:spLocks noGrp="1"/>
          </p:cNvSpPr>
          <p:nvPr>
            <p:ph type="title"/>
          </p:nvPr>
        </p:nvSpPr>
        <p:spPr>
          <a:xfrm>
            <a:off x="1276923" y="2250563"/>
            <a:ext cx="9638153" cy="2356873"/>
          </a:xfrm>
          <a:effectLst/>
        </p:spPr>
        <p:txBody>
          <a:bodyPr vert="horz" lIns="91440" tIns="45720" rIns="91440" bIns="45720" rtlCol="0" anchor="b">
            <a:normAutofit fontScale="90000"/>
          </a:bodyPr>
          <a:lstStyle/>
          <a:p>
            <a:pPr algn="ctr"/>
            <a:r>
              <a:rPr lang="en-US" sz="5400">
                <a:solidFill>
                  <a:schemeClr val="tx1"/>
                </a:solidFill>
              </a:rPr>
              <a:t>Sharing experiences</a:t>
            </a:r>
            <a:br>
              <a:rPr lang="en-US" sz="5400">
                <a:solidFill>
                  <a:schemeClr val="tx1"/>
                </a:solidFill>
              </a:rPr>
            </a:br>
            <a:r>
              <a:rPr lang="en-US" sz="5400">
                <a:solidFill>
                  <a:schemeClr val="tx1"/>
                </a:solidFill>
              </a:rPr>
              <a:t>Questions</a:t>
            </a:r>
            <a:br>
              <a:rPr lang="en-US" sz="5400">
                <a:solidFill>
                  <a:schemeClr val="tx1"/>
                </a:solidFill>
              </a:rPr>
            </a:br>
            <a:r>
              <a:rPr lang="en-US" sz="5400">
                <a:solidFill>
                  <a:schemeClr val="tx1"/>
                </a:solidFill>
              </a:rPr>
              <a:t>Challenges</a:t>
            </a:r>
            <a:endParaRPr lang="en-US" sz="5400" b="0">
              <a:solidFill>
                <a:schemeClr val="tx1"/>
              </a:solidFill>
            </a:endParaRPr>
          </a:p>
        </p:txBody>
      </p:sp>
    </p:spTree>
    <p:extLst>
      <p:ext uri="{BB962C8B-B14F-4D97-AF65-F5344CB8AC3E}">
        <p14:creationId xmlns:p14="http://schemas.microsoft.com/office/powerpoint/2010/main" val="821578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48D7F8-6C5C-4DD0-B148-9E54C6E49982}"/>
              </a:ext>
            </a:extLst>
          </p:cNvPr>
          <p:cNvSpPr txBox="1"/>
          <p:nvPr/>
        </p:nvSpPr>
        <p:spPr>
          <a:xfrm>
            <a:off x="314037" y="2190750"/>
            <a:ext cx="10852676"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00C6BB"/>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00C6BB"/>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00C6BB"/>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00C6BB"/>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00C6BB"/>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00C6BB"/>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00C6BB"/>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00C6BB"/>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C6BB"/>
                </a:solidFill>
                <a:effectLst/>
                <a:uLnTx/>
                <a:uFillTx/>
                <a:latin typeface="Century Gothic" panose="020B0502020202020204"/>
                <a:ea typeface="+mn-ea"/>
                <a:cs typeface="+mn-cs"/>
              </a:rPr>
              <a:t>Dr Shaenandhoa García Rangel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C6BB"/>
                </a:solidFill>
                <a:effectLst/>
                <a:uLnTx/>
                <a:uFillTx/>
                <a:latin typeface="Century Gothic" panose="020B0502020202020204"/>
                <a:ea typeface="+mn-ea"/>
                <a:cs typeface="+mn-cs"/>
              </a:rPr>
              <a:t>shena.garciarangel@unep-wcmc.org</a:t>
            </a:r>
          </a:p>
        </p:txBody>
      </p:sp>
      <p:sp>
        <p:nvSpPr>
          <p:cNvPr id="6" name="TextBox 5">
            <a:extLst>
              <a:ext uri="{FF2B5EF4-FFF2-40B4-BE49-F238E27FC236}">
                <a16:creationId xmlns:a16="http://schemas.microsoft.com/office/drawing/2014/main" id="{EFD84075-3A40-4497-89F6-02798E40038F}"/>
              </a:ext>
            </a:extLst>
          </p:cNvPr>
          <p:cNvSpPr txBox="1"/>
          <p:nvPr/>
        </p:nvSpPr>
        <p:spPr>
          <a:xfrm>
            <a:off x="588633" y="2212731"/>
            <a:ext cx="6226384"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a:ln>
                  <a:noFill/>
                </a:ln>
                <a:solidFill>
                  <a:prstClr val="white"/>
                </a:solidFill>
                <a:effectLst/>
                <a:uLnTx/>
                <a:uFillTx/>
                <a:latin typeface="Century Gothic" panose="020B0502020202020204"/>
                <a:ea typeface="+mn-ea"/>
                <a:cs typeface="+mn-cs"/>
              </a:rPr>
              <a:t>Thank you</a:t>
            </a:r>
          </a:p>
        </p:txBody>
      </p:sp>
    </p:spTree>
    <p:extLst>
      <p:ext uri="{BB962C8B-B14F-4D97-AF65-F5344CB8AC3E}">
        <p14:creationId xmlns:p14="http://schemas.microsoft.com/office/powerpoint/2010/main" val="60923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027127D0-3128-2394-4D5F-33DD48653892}"/>
              </a:ext>
            </a:extLst>
          </p:cNvPr>
          <p:cNvSpPr>
            <a:spLocks noGrp="1"/>
          </p:cNvSpPr>
          <p:nvPr>
            <p:ph type="title"/>
          </p:nvPr>
        </p:nvSpPr>
        <p:spPr>
          <a:xfrm>
            <a:off x="838200" y="99374"/>
            <a:ext cx="10515600" cy="1325563"/>
          </a:xfrm>
        </p:spPr>
        <p:txBody>
          <a:bodyPr anchor="ctr">
            <a:normAutofit/>
          </a:bodyPr>
          <a:lstStyle/>
          <a:p>
            <a:r>
              <a:rPr lang="en-US" sz="5400" b="0">
                <a:solidFill>
                  <a:schemeClr val="tx1"/>
                </a:solidFill>
              </a:rPr>
              <a:t>Where to start?</a:t>
            </a:r>
          </a:p>
        </p:txBody>
      </p:sp>
      <p:pic>
        <p:nvPicPr>
          <p:cNvPr id="4" name="Picture 3">
            <a:extLst>
              <a:ext uri="{FF2B5EF4-FFF2-40B4-BE49-F238E27FC236}">
                <a16:creationId xmlns:a16="http://schemas.microsoft.com/office/drawing/2014/main" id="{861B45F8-DB8C-470C-83B6-17FF6F95C13C}"/>
              </a:ext>
            </a:extLst>
          </p:cNvPr>
          <p:cNvPicPr>
            <a:picLocks noChangeAspect="1"/>
          </p:cNvPicPr>
          <p:nvPr/>
        </p:nvPicPr>
        <p:blipFill>
          <a:blip r:embed="rId3"/>
          <a:stretch>
            <a:fillRect/>
          </a:stretch>
        </p:blipFill>
        <p:spPr>
          <a:xfrm>
            <a:off x="312789" y="1920876"/>
            <a:ext cx="6117170" cy="4174968"/>
          </a:xfrm>
          <a:prstGeom prst="rect">
            <a:avLst/>
          </a:prstGeom>
          <a:noFill/>
          <a:ln>
            <a:solidFill>
              <a:schemeClr val="tx1"/>
            </a:solidFill>
          </a:ln>
        </p:spPr>
      </p:pic>
      <p:pic>
        <p:nvPicPr>
          <p:cNvPr id="6" name="Picture 5">
            <a:extLst>
              <a:ext uri="{FF2B5EF4-FFF2-40B4-BE49-F238E27FC236}">
                <a16:creationId xmlns:a16="http://schemas.microsoft.com/office/drawing/2014/main" id="{18B5B3FA-01EC-43FC-9D1F-2B6CA3CD7F12}"/>
              </a:ext>
            </a:extLst>
          </p:cNvPr>
          <p:cNvPicPr>
            <a:picLocks noChangeAspect="1"/>
          </p:cNvPicPr>
          <p:nvPr/>
        </p:nvPicPr>
        <p:blipFill>
          <a:blip r:embed="rId4"/>
          <a:stretch>
            <a:fillRect/>
          </a:stretch>
        </p:blipFill>
        <p:spPr>
          <a:xfrm>
            <a:off x="6850704" y="1276290"/>
            <a:ext cx="5028507" cy="5480344"/>
          </a:xfrm>
          <a:prstGeom prst="rect">
            <a:avLst/>
          </a:prstGeom>
        </p:spPr>
      </p:pic>
      <p:sp>
        <p:nvSpPr>
          <p:cNvPr id="10" name="TextBox 9">
            <a:extLst>
              <a:ext uri="{FF2B5EF4-FFF2-40B4-BE49-F238E27FC236}">
                <a16:creationId xmlns:a16="http://schemas.microsoft.com/office/drawing/2014/main" id="{1924664B-B07A-4678-977C-4B16817EDD88}"/>
              </a:ext>
            </a:extLst>
          </p:cNvPr>
          <p:cNvSpPr txBox="1"/>
          <p:nvPr/>
        </p:nvSpPr>
        <p:spPr>
          <a:xfrm>
            <a:off x="0" y="6561118"/>
            <a:ext cx="266932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entury Gothic" panose="020B0502020202020204"/>
                <a:ea typeface="+mn-ea"/>
                <a:cs typeface="+mn-cs"/>
              </a:rPr>
              <a:t>The Future of Nature and Business (2020)</a:t>
            </a:r>
          </a:p>
        </p:txBody>
      </p:sp>
      <p:pic>
        <p:nvPicPr>
          <p:cNvPr id="3" name="Picture 2">
            <a:extLst>
              <a:ext uri="{FF2B5EF4-FFF2-40B4-BE49-F238E27FC236}">
                <a16:creationId xmlns:a16="http://schemas.microsoft.com/office/drawing/2014/main" id="{FBC42111-F62B-3BD0-C8BC-DF773713C5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7029" y="1586272"/>
            <a:ext cx="11337942" cy="4742209"/>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769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8" name="Rectangle 27">
            <a:extLst>
              <a:ext uri="{FF2B5EF4-FFF2-40B4-BE49-F238E27FC236}">
                <a16:creationId xmlns:a16="http://schemas.microsoft.com/office/drawing/2014/main" id="{A05A293D-F269-4473-8603-8FA6CEF2B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0916" y="0"/>
            <a:ext cx="60910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0" name="Rounded Rectangle 14">
            <a:extLst>
              <a:ext uri="{FF2B5EF4-FFF2-40B4-BE49-F238E27FC236}">
                <a16:creationId xmlns:a16="http://schemas.microsoft.com/office/drawing/2014/main" id="{43794753-1376-431D-9F85-6AECA9C15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6326" y="958640"/>
            <a:ext cx="479221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24" name="Group 23">
            <a:extLst>
              <a:ext uri="{FF2B5EF4-FFF2-40B4-BE49-F238E27FC236}">
                <a16:creationId xmlns:a16="http://schemas.microsoft.com/office/drawing/2014/main" id="{3ACFF34D-764C-D068-AC85-86BEC852E6DD}"/>
              </a:ext>
            </a:extLst>
          </p:cNvPr>
          <p:cNvGrpSpPr/>
          <p:nvPr/>
        </p:nvGrpSpPr>
        <p:grpSpPr>
          <a:xfrm>
            <a:off x="7465310" y="1253197"/>
            <a:ext cx="3770089" cy="4336652"/>
            <a:chOff x="7465310" y="1253197"/>
            <a:chExt cx="3770089" cy="4336652"/>
          </a:xfrm>
        </p:grpSpPr>
        <p:pic>
          <p:nvPicPr>
            <p:cNvPr id="14" name="Picture 13" descr="A chart of goals for a sustainable development&#10;&#10;Description automatically generated">
              <a:extLst>
                <a:ext uri="{FF2B5EF4-FFF2-40B4-BE49-F238E27FC236}">
                  <a16:creationId xmlns:a16="http://schemas.microsoft.com/office/drawing/2014/main" id="{F2802897-B934-B7DB-2D17-D8F79DFD23AF}"/>
                </a:ext>
              </a:extLst>
            </p:cNvPr>
            <p:cNvPicPr>
              <a:picLocks noChangeAspect="1"/>
            </p:cNvPicPr>
            <p:nvPr/>
          </p:nvPicPr>
          <p:blipFill>
            <a:blip r:embed="rId3"/>
            <a:stretch>
              <a:fillRect/>
            </a:stretch>
          </p:blipFill>
          <p:spPr>
            <a:xfrm>
              <a:off x="7465310" y="1253197"/>
              <a:ext cx="3377380" cy="2093976"/>
            </a:xfrm>
            <a:prstGeom prst="rect">
              <a:avLst/>
            </a:prstGeom>
          </p:spPr>
        </p:pic>
        <p:pic>
          <p:nvPicPr>
            <p:cNvPr id="10" name="Picture 9" descr="A green and yellow logo with a tower&#10;&#10;Description automatically generated">
              <a:extLst>
                <a:ext uri="{FF2B5EF4-FFF2-40B4-BE49-F238E27FC236}">
                  <a16:creationId xmlns:a16="http://schemas.microsoft.com/office/drawing/2014/main" id="{3309EA90-8F28-E146-4DAE-B21F87AC0C0A}"/>
                </a:ext>
              </a:extLst>
            </p:cNvPr>
            <p:cNvPicPr>
              <a:picLocks noChangeAspect="1"/>
            </p:cNvPicPr>
            <p:nvPr/>
          </p:nvPicPr>
          <p:blipFill>
            <a:blip r:embed="rId4"/>
            <a:stretch>
              <a:fillRect/>
            </a:stretch>
          </p:blipFill>
          <p:spPr>
            <a:xfrm>
              <a:off x="7486145" y="3496441"/>
              <a:ext cx="1172308" cy="2093408"/>
            </a:xfrm>
            <a:prstGeom prst="rect">
              <a:avLst/>
            </a:prstGeom>
          </p:spPr>
        </p:pic>
        <p:pic>
          <p:nvPicPr>
            <p:cNvPr id="7" name="Picture 6" descr="A group of people standing at a podium&#10;&#10;Description automatically generated">
              <a:extLst>
                <a:ext uri="{FF2B5EF4-FFF2-40B4-BE49-F238E27FC236}">
                  <a16:creationId xmlns:a16="http://schemas.microsoft.com/office/drawing/2014/main" id="{3DFE09C1-01ED-C7E2-59BA-1EC8AE273585}"/>
                </a:ext>
              </a:extLst>
            </p:cNvPr>
            <p:cNvPicPr>
              <a:picLocks noChangeAspect="1"/>
            </p:cNvPicPr>
            <p:nvPr/>
          </p:nvPicPr>
          <p:blipFill>
            <a:blip r:embed="rId5"/>
            <a:stretch>
              <a:fillRect/>
            </a:stretch>
          </p:blipFill>
          <p:spPr>
            <a:xfrm>
              <a:off x="9232863" y="3857277"/>
              <a:ext cx="2002536" cy="1371737"/>
            </a:xfrm>
            <a:prstGeom prst="rect">
              <a:avLst/>
            </a:prstGeom>
          </p:spPr>
        </p:pic>
      </p:grpSp>
      <p:sp>
        <p:nvSpPr>
          <p:cNvPr id="2" name="Slide Number Placeholder 1">
            <a:extLst>
              <a:ext uri="{FF2B5EF4-FFF2-40B4-BE49-F238E27FC236}">
                <a16:creationId xmlns:a16="http://schemas.microsoft.com/office/drawing/2014/main" id="{8D8F9E36-CD39-4DDD-927C-C07E8C070A17}"/>
              </a:ext>
            </a:extLst>
          </p:cNvPr>
          <p:cNvSpPr>
            <a:spLocks noGrp="1"/>
          </p:cNvSpPr>
          <p:nvPr>
            <p:ph type="sldNum" sz="quarter" idx="4294967295"/>
          </p:nvPr>
        </p:nvSpPr>
        <p:spPr>
          <a:xfrm>
            <a:off x="10678331" y="5915888"/>
            <a:ext cx="1062155" cy="490599"/>
          </a:xfrm>
        </p:spPr>
        <p:txBody>
          <a:bodyPr vert="horz" lIns="91440" tIns="45720" rIns="91440" bIns="10800" rtlCol="0"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495E168-DA5E-4888-8D8A-92B118324C14}" type="slidenum">
              <a:rPr kumimoji="0" lang="en-US" sz="2000" b="0" i="0" u="none" strike="noStrike" kern="1200" cap="none" spc="0" normalizeH="0" baseline="0" noProof="0" smtClean="0">
                <a:ln>
                  <a:noFill/>
                </a:ln>
                <a:solidFill>
                  <a:srgbClr val="00C6BB"/>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sz="2000" b="0" i="0" u="none" strike="noStrike" kern="1200" cap="none" spc="0" normalizeH="0" baseline="0" noProof="0">
              <a:ln>
                <a:noFill/>
              </a:ln>
              <a:solidFill>
                <a:srgbClr val="00C6BB"/>
              </a:solidFill>
              <a:effectLst/>
              <a:uLnTx/>
              <a:uFillTx/>
              <a:latin typeface="Century Gothic" panose="020B0502020202020204"/>
              <a:ea typeface="+mn-ea"/>
              <a:cs typeface="+mn-cs"/>
            </a:endParaRPr>
          </a:p>
        </p:txBody>
      </p:sp>
      <p:pic>
        <p:nvPicPr>
          <p:cNvPr id="18" name="Picture 17" descr="A white lighthouse">
            <a:extLst>
              <a:ext uri="{FF2B5EF4-FFF2-40B4-BE49-F238E27FC236}">
                <a16:creationId xmlns:a16="http://schemas.microsoft.com/office/drawing/2014/main" id="{3C1D8F2A-B06E-075B-B9BC-2541B11820B7}"/>
              </a:ext>
            </a:extLst>
          </p:cNvPr>
          <p:cNvPicPr>
            <a:picLocks noChangeAspect="1"/>
          </p:cNvPicPr>
          <p:nvPr/>
        </p:nvPicPr>
        <p:blipFill rotWithShape="1">
          <a:blip r:embed="rId6"/>
          <a:srcRect l="-1" r="14916"/>
          <a:stretch/>
        </p:blipFill>
        <p:spPr>
          <a:xfrm>
            <a:off x="-4722" y="-15138"/>
            <a:ext cx="6117583" cy="5339167"/>
          </a:xfrm>
          <a:prstGeom prst="rect">
            <a:avLst/>
          </a:prstGeom>
        </p:spPr>
      </p:pic>
      <p:sp>
        <p:nvSpPr>
          <p:cNvPr id="23" name="Title 1">
            <a:extLst>
              <a:ext uri="{FF2B5EF4-FFF2-40B4-BE49-F238E27FC236}">
                <a16:creationId xmlns:a16="http://schemas.microsoft.com/office/drawing/2014/main" id="{2C3F6A30-5CBC-2959-8A15-539710951848}"/>
              </a:ext>
            </a:extLst>
          </p:cNvPr>
          <p:cNvSpPr>
            <a:spLocks noGrp="1"/>
          </p:cNvSpPr>
          <p:nvPr>
            <p:ph type="title"/>
          </p:nvPr>
        </p:nvSpPr>
        <p:spPr>
          <a:xfrm>
            <a:off x="0" y="4713075"/>
            <a:ext cx="6091084" cy="1925143"/>
          </a:xfrm>
        </p:spPr>
        <p:txBody>
          <a:bodyPr vert="horz" lIns="91440" tIns="45720" rIns="91440" bIns="45720" rtlCol="0" anchor="b">
            <a:normAutofit fontScale="90000"/>
          </a:bodyPr>
          <a:lstStyle/>
          <a:p>
            <a:pPr algn="ctr">
              <a:lnSpc>
                <a:spcPct val="90000"/>
              </a:lnSpc>
            </a:pPr>
            <a:br>
              <a:rPr lang="en-US" sz="5000">
                <a:solidFill>
                  <a:srgbClr val="FEFEFE"/>
                </a:solidFill>
              </a:rPr>
            </a:br>
            <a:br>
              <a:rPr lang="en-US" sz="5000">
                <a:solidFill>
                  <a:srgbClr val="FEFEFE"/>
                </a:solidFill>
              </a:rPr>
            </a:br>
            <a:br>
              <a:rPr lang="en-US" sz="5000">
                <a:solidFill>
                  <a:srgbClr val="FEFEFE"/>
                </a:solidFill>
              </a:rPr>
            </a:br>
            <a:r>
              <a:rPr lang="en-US" b="0">
                <a:solidFill>
                  <a:srgbClr val="FEFEFE"/>
                </a:solidFill>
              </a:rPr>
              <a:t>Including businesses and financial institutions</a:t>
            </a:r>
            <a:endParaRPr lang="en-US" sz="5000" b="0">
              <a:solidFill>
                <a:srgbClr val="FEFEFE"/>
              </a:solidFill>
            </a:endParaRPr>
          </a:p>
        </p:txBody>
      </p:sp>
      <p:pic>
        <p:nvPicPr>
          <p:cNvPr id="31" name="Picture 30" descr="A diagram of a circular structure&#10;&#10;Description automatically generated with medium confidence">
            <a:extLst>
              <a:ext uri="{FF2B5EF4-FFF2-40B4-BE49-F238E27FC236}">
                <a16:creationId xmlns:a16="http://schemas.microsoft.com/office/drawing/2014/main" id="{6A51DC20-02C6-1F75-A475-BE91B62D09CE}"/>
              </a:ext>
            </a:extLst>
          </p:cNvPr>
          <p:cNvPicPr>
            <a:picLocks noChangeAspect="1"/>
          </p:cNvPicPr>
          <p:nvPr/>
        </p:nvPicPr>
        <p:blipFill rotWithShape="1">
          <a:blip r:embed="rId7"/>
          <a:srcRect l="23486" r="24124"/>
          <a:stretch/>
        </p:blipFill>
        <p:spPr>
          <a:xfrm>
            <a:off x="6851688" y="1668145"/>
            <a:ext cx="4589539" cy="3758261"/>
          </a:xfrm>
          <a:prstGeom prst="rect">
            <a:avLst/>
          </a:prstGeom>
        </p:spPr>
      </p:pic>
      <p:sp>
        <p:nvSpPr>
          <p:cNvPr id="32" name="TextBox 31">
            <a:extLst>
              <a:ext uri="{FF2B5EF4-FFF2-40B4-BE49-F238E27FC236}">
                <a16:creationId xmlns:a16="http://schemas.microsoft.com/office/drawing/2014/main" id="{A02B6026-891B-33C6-8F9D-48448E294239}"/>
              </a:ext>
            </a:extLst>
          </p:cNvPr>
          <p:cNvSpPr txBox="1"/>
          <p:nvPr/>
        </p:nvSpPr>
        <p:spPr>
          <a:xfrm>
            <a:off x="0" y="6561118"/>
            <a:ext cx="257634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entury Gothic" panose="020B0502020202020204"/>
                <a:ea typeface="+mn-ea"/>
                <a:cs typeface="+mn-cs"/>
              </a:rPr>
              <a:t>Azote for Stockholm Resilience Centre </a:t>
            </a:r>
          </a:p>
        </p:txBody>
      </p:sp>
    </p:spTree>
    <p:extLst>
      <p:ext uri="{BB962C8B-B14F-4D97-AF65-F5344CB8AC3E}">
        <p14:creationId xmlns:p14="http://schemas.microsoft.com/office/powerpoint/2010/main" val="49199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white screen with text&#10;&#10;Description automatically generated">
            <a:extLst>
              <a:ext uri="{FF2B5EF4-FFF2-40B4-BE49-F238E27FC236}">
                <a16:creationId xmlns:a16="http://schemas.microsoft.com/office/drawing/2014/main" id="{037AAD5E-4AA1-3BB9-D958-D0A42444CF19}"/>
              </a:ext>
            </a:extLst>
          </p:cNvPr>
          <p:cNvPicPr>
            <a:picLocks noChangeAspect="1"/>
          </p:cNvPicPr>
          <p:nvPr/>
        </p:nvPicPr>
        <p:blipFill>
          <a:blip r:embed="rId2"/>
          <a:stretch>
            <a:fillRect/>
          </a:stretch>
        </p:blipFill>
        <p:spPr>
          <a:xfrm>
            <a:off x="339666" y="1477430"/>
            <a:ext cx="3593472" cy="5029649"/>
          </a:xfrm>
          <a:prstGeom prst="rect">
            <a:avLst/>
          </a:prstGeom>
        </p:spPr>
      </p:pic>
      <p:pic>
        <p:nvPicPr>
          <p:cNvPr id="10" name="Picture 9" descr="A cover of a book&#10;&#10;Description automatically generated">
            <a:extLst>
              <a:ext uri="{FF2B5EF4-FFF2-40B4-BE49-F238E27FC236}">
                <a16:creationId xmlns:a16="http://schemas.microsoft.com/office/drawing/2014/main" id="{7C2DBEF9-DF39-EA93-17AF-1C5EFC6AB97D}"/>
              </a:ext>
            </a:extLst>
          </p:cNvPr>
          <p:cNvPicPr>
            <a:picLocks noChangeAspect="1"/>
          </p:cNvPicPr>
          <p:nvPr/>
        </p:nvPicPr>
        <p:blipFill>
          <a:blip r:embed="rId3"/>
          <a:stretch>
            <a:fillRect/>
          </a:stretch>
        </p:blipFill>
        <p:spPr>
          <a:xfrm>
            <a:off x="4299264" y="216569"/>
            <a:ext cx="3593472" cy="5051258"/>
          </a:xfrm>
          <a:prstGeom prst="rect">
            <a:avLst/>
          </a:prstGeom>
        </p:spPr>
      </p:pic>
      <p:pic>
        <p:nvPicPr>
          <p:cNvPr id="12" name="Picture 11" descr="A close-up of a magazine cover&#10;&#10;Description automatically generated">
            <a:extLst>
              <a:ext uri="{FF2B5EF4-FFF2-40B4-BE49-F238E27FC236}">
                <a16:creationId xmlns:a16="http://schemas.microsoft.com/office/drawing/2014/main" id="{FDF7C18D-3432-C657-3FE5-56EA3C73C5D0}"/>
              </a:ext>
            </a:extLst>
          </p:cNvPr>
          <p:cNvPicPr>
            <a:picLocks noChangeAspect="1"/>
          </p:cNvPicPr>
          <p:nvPr/>
        </p:nvPicPr>
        <p:blipFill>
          <a:blip r:embed="rId4"/>
          <a:stretch>
            <a:fillRect/>
          </a:stretch>
        </p:blipFill>
        <p:spPr>
          <a:xfrm>
            <a:off x="8246826" y="1455821"/>
            <a:ext cx="3617711" cy="5051258"/>
          </a:xfrm>
          <a:prstGeom prst="rect">
            <a:avLst/>
          </a:prstGeom>
        </p:spPr>
      </p:pic>
      <p:pic>
        <p:nvPicPr>
          <p:cNvPr id="20" name="Picture 19" descr="A cover of a financial discard&#10;&#10;Description automatically generated with medium confidence">
            <a:extLst>
              <a:ext uri="{FF2B5EF4-FFF2-40B4-BE49-F238E27FC236}">
                <a16:creationId xmlns:a16="http://schemas.microsoft.com/office/drawing/2014/main" id="{4C7577AE-4163-DA3B-2AEA-43B6312A242B}"/>
              </a:ext>
            </a:extLst>
          </p:cNvPr>
          <p:cNvPicPr>
            <a:picLocks noChangeAspect="1"/>
          </p:cNvPicPr>
          <p:nvPr/>
        </p:nvPicPr>
        <p:blipFill>
          <a:blip r:embed="rId5"/>
          <a:stretch>
            <a:fillRect/>
          </a:stretch>
        </p:blipFill>
        <p:spPr>
          <a:xfrm>
            <a:off x="339666" y="216569"/>
            <a:ext cx="3611017" cy="4309759"/>
          </a:xfrm>
          <a:prstGeom prst="rect">
            <a:avLst/>
          </a:prstGeom>
        </p:spPr>
      </p:pic>
      <p:pic>
        <p:nvPicPr>
          <p:cNvPr id="23" name="Picture 22" descr="A blue cover with text&#10;&#10;Description automatically generated">
            <a:extLst>
              <a:ext uri="{FF2B5EF4-FFF2-40B4-BE49-F238E27FC236}">
                <a16:creationId xmlns:a16="http://schemas.microsoft.com/office/drawing/2014/main" id="{C8C572C5-1B20-E1DF-80F0-E89A87C47326}"/>
              </a:ext>
            </a:extLst>
          </p:cNvPr>
          <p:cNvPicPr>
            <a:picLocks noChangeAspect="1"/>
          </p:cNvPicPr>
          <p:nvPr/>
        </p:nvPicPr>
        <p:blipFill>
          <a:blip r:embed="rId6"/>
          <a:stretch>
            <a:fillRect/>
          </a:stretch>
        </p:blipFill>
        <p:spPr>
          <a:xfrm>
            <a:off x="8253349" y="216569"/>
            <a:ext cx="3610800" cy="4663720"/>
          </a:xfrm>
          <a:prstGeom prst="rect">
            <a:avLst/>
          </a:prstGeom>
        </p:spPr>
      </p:pic>
      <p:pic>
        <p:nvPicPr>
          <p:cNvPr id="25" name="Picture 24" descr="A close-up of a bee and a bee&#10;&#10;Description automatically generated">
            <a:extLst>
              <a:ext uri="{FF2B5EF4-FFF2-40B4-BE49-F238E27FC236}">
                <a16:creationId xmlns:a16="http://schemas.microsoft.com/office/drawing/2014/main" id="{3B04BDF0-4727-511D-2279-38EB5028C9F1}"/>
              </a:ext>
            </a:extLst>
          </p:cNvPr>
          <p:cNvPicPr>
            <a:picLocks noChangeAspect="1"/>
          </p:cNvPicPr>
          <p:nvPr/>
        </p:nvPicPr>
        <p:blipFill>
          <a:blip r:embed="rId7"/>
          <a:stretch>
            <a:fillRect/>
          </a:stretch>
        </p:blipFill>
        <p:spPr>
          <a:xfrm>
            <a:off x="3949106" y="216569"/>
            <a:ext cx="4293788" cy="3035198"/>
          </a:xfrm>
          <a:prstGeom prst="rect">
            <a:avLst/>
          </a:prstGeom>
        </p:spPr>
      </p:pic>
      <p:pic>
        <p:nvPicPr>
          <p:cNvPr id="8" name="Picture 7" descr="A group of people carrying trees&#10;&#10;Description automatically generated">
            <a:extLst>
              <a:ext uri="{FF2B5EF4-FFF2-40B4-BE49-F238E27FC236}">
                <a16:creationId xmlns:a16="http://schemas.microsoft.com/office/drawing/2014/main" id="{93FE7E4C-DB41-A302-AF30-9DEC489ECE62}"/>
              </a:ext>
            </a:extLst>
          </p:cNvPr>
          <p:cNvPicPr>
            <a:picLocks noChangeAspect="1"/>
          </p:cNvPicPr>
          <p:nvPr/>
        </p:nvPicPr>
        <p:blipFill>
          <a:blip r:embed="rId8"/>
          <a:stretch>
            <a:fillRect/>
          </a:stretch>
        </p:blipFill>
        <p:spPr>
          <a:xfrm>
            <a:off x="3385912" y="3465448"/>
            <a:ext cx="5433060" cy="3063240"/>
          </a:xfrm>
          <a:prstGeom prst="rect">
            <a:avLst/>
          </a:prstGeom>
        </p:spPr>
      </p:pic>
      <p:pic>
        <p:nvPicPr>
          <p:cNvPr id="27" name="Picture 26" descr="A cover of a book with a couple of people on a cart&#10;&#10;Description automatically generated">
            <a:extLst>
              <a:ext uri="{FF2B5EF4-FFF2-40B4-BE49-F238E27FC236}">
                <a16:creationId xmlns:a16="http://schemas.microsoft.com/office/drawing/2014/main" id="{D4BB4BA4-8A0C-78C8-78FA-1FC22401DD2A}"/>
              </a:ext>
            </a:extLst>
          </p:cNvPr>
          <p:cNvPicPr>
            <a:picLocks noChangeAspect="1"/>
          </p:cNvPicPr>
          <p:nvPr/>
        </p:nvPicPr>
        <p:blipFill>
          <a:blip r:embed="rId9"/>
          <a:stretch>
            <a:fillRect/>
          </a:stretch>
        </p:blipFill>
        <p:spPr>
          <a:xfrm>
            <a:off x="532177" y="1499039"/>
            <a:ext cx="3894114" cy="5029649"/>
          </a:xfrm>
          <a:prstGeom prst="rect">
            <a:avLst/>
          </a:prstGeom>
        </p:spPr>
      </p:pic>
      <p:pic>
        <p:nvPicPr>
          <p:cNvPr id="29" name="Picture 28" descr="A cover of a book with a tractor in a field&#10;&#10;Description automatically generated">
            <a:extLst>
              <a:ext uri="{FF2B5EF4-FFF2-40B4-BE49-F238E27FC236}">
                <a16:creationId xmlns:a16="http://schemas.microsoft.com/office/drawing/2014/main" id="{F33C1B4A-92B2-5035-9F3D-64A05290A223}"/>
              </a:ext>
            </a:extLst>
          </p:cNvPr>
          <p:cNvPicPr>
            <a:picLocks noChangeAspect="1"/>
          </p:cNvPicPr>
          <p:nvPr/>
        </p:nvPicPr>
        <p:blipFill>
          <a:blip r:embed="rId10"/>
          <a:stretch>
            <a:fillRect/>
          </a:stretch>
        </p:blipFill>
        <p:spPr>
          <a:xfrm>
            <a:off x="7736915" y="1478656"/>
            <a:ext cx="3934728" cy="5051259"/>
          </a:xfrm>
          <a:prstGeom prst="rect">
            <a:avLst/>
          </a:prstGeom>
        </p:spPr>
      </p:pic>
      <p:pic>
        <p:nvPicPr>
          <p:cNvPr id="31" name="Picture 30" descr="A close-up of a cover&#10;&#10;Description automatically generated">
            <a:extLst>
              <a:ext uri="{FF2B5EF4-FFF2-40B4-BE49-F238E27FC236}">
                <a16:creationId xmlns:a16="http://schemas.microsoft.com/office/drawing/2014/main" id="{D007BC3E-1F91-2AC4-05B7-4BA34BA418CD}"/>
              </a:ext>
            </a:extLst>
          </p:cNvPr>
          <p:cNvPicPr>
            <a:picLocks noChangeAspect="1"/>
          </p:cNvPicPr>
          <p:nvPr/>
        </p:nvPicPr>
        <p:blipFill>
          <a:blip r:embed="rId11"/>
          <a:stretch>
            <a:fillRect/>
          </a:stretch>
        </p:blipFill>
        <p:spPr>
          <a:xfrm>
            <a:off x="4395451" y="195408"/>
            <a:ext cx="4474836" cy="6333729"/>
          </a:xfrm>
          <a:prstGeom prst="rect">
            <a:avLst/>
          </a:prstGeom>
        </p:spPr>
      </p:pic>
      <p:pic>
        <p:nvPicPr>
          <p:cNvPr id="33" name="Picture 32" descr="A bird's eye view of a landscape&#10;&#10;Description automatically generated">
            <a:extLst>
              <a:ext uri="{FF2B5EF4-FFF2-40B4-BE49-F238E27FC236}">
                <a16:creationId xmlns:a16="http://schemas.microsoft.com/office/drawing/2014/main" id="{8E7F79CC-E502-AEC6-4FC7-2FDD82EB622E}"/>
              </a:ext>
            </a:extLst>
          </p:cNvPr>
          <p:cNvPicPr>
            <a:picLocks noChangeAspect="1"/>
          </p:cNvPicPr>
          <p:nvPr/>
        </p:nvPicPr>
        <p:blipFill>
          <a:blip r:embed="rId12"/>
          <a:stretch>
            <a:fillRect/>
          </a:stretch>
        </p:blipFill>
        <p:spPr>
          <a:xfrm>
            <a:off x="667531" y="350921"/>
            <a:ext cx="4709160" cy="3368040"/>
          </a:xfrm>
          <a:prstGeom prst="rect">
            <a:avLst/>
          </a:prstGeom>
        </p:spPr>
      </p:pic>
      <p:pic>
        <p:nvPicPr>
          <p:cNvPr id="35" name="Picture 34" descr="A cover of a book with a forest&#10;&#10;Description automatically generated">
            <a:extLst>
              <a:ext uri="{FF2B5EF4-FFF2-40B4-BE49-F238E27FC236}">
                <a16:creationId xmlns:a16="http://schemas.microsoft.com/office/drawing/2014/main" id="{B281776C-DBB3-2D84-568B-28286FA7FB39}"/>
              </a:ext>
            </a:extLst>
          </p:cNvPr>
          <p:cNvPicPr>
            <a:picLocks noChangeAspect="1"/>
          </p:cNvPicPr>
          <p:nvPr/>
        </p:nvPicPr>
        <p:blipFill>
          <a:blip r:embed="rId13"/>
          <a:stretch>
            <a:fillRect/>
          </a:stretch>
        </p:blipFill>
        <p:spPr>
          <a:xfrm>
            <a:off x="7238618" y="559513"/>
            <a:ext cx="3650695" cy="5134171"/>
          </a:xfrm>
          <a:prstGeom prst="rect">
            <a:avLst/>
          </a:prstGeom>
        </p:spPr>
      </p:pic>
      <p:pic>
        <p:nvPicPr>
          <p:cNvPr id="37" name="Picture 36" descr="A cover of a book&#10;&#10;Description automatically generated">
            <a:extLst>
              <a:ext uri="{FF2B5EF4-FFF2-40B4-BE49-F238E27FC236}">
                <a16:creationId xmlns:a16="http://schemas.microsoft.com/office/drawing/2014/main" id="{AF4CEC28-BE01-4729-D799-49115AB4C59C}"/>
              </a:ext>
            </a:extLst>
          </p:cNvPr>
          <p:cNvPicPr>
            <a:picLocks noChangeAspect="1"/>
          </p:cNvPicPr>
          <p:nvPr/>
        </p:nvPicPr>
        <p:blipFill>
          <a:blip r:embed="rId14"/>
          <a:stretch>
            <a:fillRect/>
          </a:stretch>
        </p:blipFill>
        <p:spPr>
          <a:xfrm>
            <a:off x="2730016" y="1590173"/>
            <a:ext cx="3314082" cy="4679683"/>
          </a:xfrm>
          <a:prstGeom prst="rect">
            <a:avLst/>
          </a:prstGeom>
        </p:spPr>
      </p:pic>
      <p:pic>
        <p:nvPicPr>
          <p:cNvPr id="39" name="Picture 38" descr="A blue and white cover with white text&#10;&#10;Description automatically generated">
            <a:extLst>
              <a:ext uri="{FF2B5EF4-FFF2-40B4-BE49-F238E27FC236}">
                <a16:creationId xmlns:a16="http://schemas.microsoft.com/office/drawing/2014/main" id="{01EA2276-01AC-879A-FAB1-933B083CFEC4}"/>
              </a:ext>
            </a:extLst>
          </p:cNvPr>
          <p:cNvPicPr>
            <a:picLocks noChangeAspect="1"/>
          </p:cNvPicPr>
          <p:nvPr/>
        </p:nvPicPr>
        <p:blipFill>
          <a:blip r:embed="rId15"/>
          <a:stretch>
            <a:fillRect/>
          </a:stretch>
        </p:blipFill>
        <p:spPr>
          <a:xfrm>
            <a:off x="3957206" y="919663"/>
            <a:ext cx="3683509" cy="5191523"/>
          </a:xfrm>
          <a:prstGeom prst="rect">
            <a:avLst/>
          </a:prstGeom>
        </p:spPr>
      </p:pic>
      <p:pic>
        <p:nvPicPr>
          <p:cNvPr id="41" name="Picture 40" descr="A diagram of a standard&#10;&#10;Description automatically generated">
            <a:extLst>
              <a:ext uri="{FF2B5EF4-FFF2-40B4-BE49-F238E27FC236}">
                <a16:creationId xmlns:a16="http://schemas.microsoft.com/office/drawing/2014/main" id="{CAAC216A-5D4F-3A10-4A0D-21610899B817}"/>
              </a:ext>
            </a:extLst>
          </p:cNvPr>
          <p:cNvPicPr>
            <a:picLocks noChangeAspect="1"/>
          </p:cNvPicPr>
          <p:nvPr/>
        </p:nvPicPr>
        <p:blipFill>
          <a:blip r:embed="rId16"/>
          <a:stretch>
            <a:fillRect/>
          </a:stretch>
        </p:blipFill>
        <p:spPr>
          <a:xfrm>
            <a:off x="621123" y="3405345"/>
            <a:ext cx="4300443" cy="3044991"/>
          </a:xfrm>
          <a:prstGeom prst="rect">
            <a:avLst/>
          </a:prstGeom>
        </p:spPr>
      </p:pic>
      <p:pic>
        <p:nvPicPr>
          <p:cNvPr id="45" name="Picture 44" descr="A cover of a book&#10;&#10;Description automatically generated">
            <a:extLst>
              <a:ext uri="{FF2B5EF4-FFF2-40B4-BE49-F238E27FC236}">
                <a16:creationId xmlns:a16="http://schemas.microsoft.com/office/drawing/2014/main" id="{DD42A454-B920-935D-9D9F-7B007162D9B7}"/>
              </a:ext>
            </a:extLst>
          </p:cNvPr>
          <p:cNvPicPr>
            <a:picLocks noChangeAspect="1"/>
          </p:cNvPicPr>
          <p:nvPr/>
        </p:nvPicPr>
        <p:blipFill>
          <a:blip r:embed="rId17"/>
          <a:stretch>
            <a:fillRect/>
          </a:stretch>
        </p:blipFill>
        <p:spPr>
          <a:xfrm>
            <a:off x="8496568" y="2175676"/>
            <a:ext cx="2914823" cy="4122811"/>
          </a:xfrm>
          <a:prstGeom prst="rect">
            <a:avLst/>
          </a:prstGeom>
        </p:spPr>
      </p:pic>
      <p:pic>
        <p:nvPicPr>
          <p:cNvPr id="47" name="Picture 46" descr="A book cover of a dam&#10;&#10;Description automatically generated">
            <a:extLst>
              <a:ext uri="{FF2B5EF4-FFF2-40B4-BE49-F238E27FC236}">
                <a16:creationId xmlns:a16="http://schemas.microsoft.com/office/drawing/2014/main" id="{15A99CA2-9A42-B544-EF38-15CBE5898C94}"/>
              </a:ext>
            </a:extLst>
          </p:cNvPr>
          <p:cNvPicPr>
            <a:picLocks noChangeAspect="1"/>
          </p:cNvPicPr>
          <p:nvPr/>
        </p:nvPicPr>
        <p:blipFill>
          <a:blip r:embed="rId18"/>
          <a:stretch>
            <a:fillRect/>
          </a:stretch>
        </p:blipFill>
        <p:spPr>
          <a:xfrm>
            <a:off x="5405884" y="2023743"/>
            <a:ext cx="3030176" cy="4306307"/>
          </a:xfrm>
          <a:prstGeom prst="rect">
            <a:avLst/>
          </a:prstGeom>
        </p:spPr>
      </p:pic>
      <p:pic>
        <p:nvPicPr>
          <p:cNvPr id="49" name="Picture 48" descr="A cover of a book&#10;&#10;Description automatically generated">
            <a:extLst>
              <a:ext uri="{FF2B5EF4-FFF2-40B4-BE49-F238E27FC236}">
                <a16:creationId xmlns:a16="http://schemas.microsoft.com/office/drawing/2014/main" id="{13780E5D-FA1B-6575-2151-47CA846E51BA}"/>
              </a:ext>
            </a:extLst>
          </p:cNvPr>
          <p:cNvPicPr>
            <a:picLocks noChangeAspect="1"/>
          </p:cNvPicPr>
          <p:nvPr/>
        </p:nvPicPr>
        <p:blipFill>
          <a:blip r:embed="rId19"/>
          <a:stretch>
            <a:fillRect/>
          </a:stretch>
        </p:blipFill>
        <p:spPr>
          <a:xfrm>
            <a:off x="689091" y="2093984"/>
            <a:ext cx="2957190" cy="4165824"/>
          </a:xfrm>
          <a:prstGeom prst="rect">
            <a:avLst/>
          </a:prstGeom>
        </p:spPr>
      </p:pic>
      <p:pic>
        <p:nvPicPr>
          <p:cNvPr id="51" name="Picture 50" descr="A green and white cover with butterflies and trees&#10;&#10;Description automatically generated with medium confidence">
            <a:extLst>
              <a:ext uri="{FF2B5EF4-FFF2-40B4-BE49-F238E27FC236}">
                <a16:creationId xmlns:a16="http://schemas.microsoft.com/office/drawing/2014/main" id="{86E3EF27-4FD3-F5C8-AF46-81845D44EEAA}"/>
              </a:ext>
            </a:extLst>
          </p:cNvPr>
          <p:cNvPicPr>
            <a:picLocks noChangeAspect="1"/>
          </p:cNvPicPr>
          <p:nvPr/>
        </p:nvPicPr>
        <p:blipFill>
          <a:blip r:embed="rId20"/>
          <a:stretch>
            <a:fillRect/>
          </a:stretch>
        </p:blipFill>
        <p:spPr>
          <a:xfrm>
            <a:off x="7221640" y="3385612"/>
            <a:ext cx="4266164" cy="3010964"/>
          </a:xfrm>
          <a:prstGeom prst="rect">
            <a:avLst/>
          </a:prstGeom>
        </p:spPr>
      </p:pic>
      <p:pic>
        <p:nvPicPr>
          <p:cNvPr id="53" name="Picture 52" descr="A screenshot of a computer&#10;&#10;Description automatically generated">
            <a:extLst>
              <a:ext uri="{FF2B5EF4-FFF2-40B4-BE49-F238E27FC236}">
                <a16:creationId xmlns:a16="http://schemas.microsoft.com/office/drawing/2014/main" id="{E9F3264E-DF4B-D783-1A07-E856D7B4C863}"/>
              </a:ext>
            </a:extLst>
          </p:cNvPr>
          <p:cNvPicPr>
            <a:picLocks noChangeAspect="1"/>
          </p:cNvPicPr>
          <p:nvPr/>
        </p:nvPicPr>
        <p:blipFill>
          <a:blip r:embed="rId21"/>
          <a:stretch>
            <a:fillRect/>
          </a:stretch>
        </p:blipFill>
        <p:spPr>
          <a:xfrm>
            <a:off x="1351273" y="3217426"/>
            <a:ext cx="6742528" cy="2071788"/>
          </a:xfrm>
          <a:prstGeom prst="rect">
            <a:avLst/>
          </a:prstGeom>
        </p:spPr>
      </p:pic>
    </p:spTree>
    <p:extLst>
      <p:ext uri="{BB962C8B-B14F-4D97-AF65-F5344CB8AC3E}">
        <p14:creationId xmlns:p14="http://schemas.microsoft.com/office/powerpoint/2010/main" val="175292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5"/>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nodeType="afterEffect">
                                  <p:stCondLst>
                                    <p:cond delay="0"/>
                                  </p:stCondLst>
                                  <p:childTnLst>
                                    <p:set>
                                      <p:cBhvr>
                                        <p:cTn id="65" dur="1" fill="hold">
                                          <p:stCondLst>
                                            <p:cond delay="0"/>
                                          </p:stCondLst>
                                        </p:cTn>
                                        <p:tgtEl>
                                          <p:spTgt spid="51"/>
                                        </p:tgtEl>
                                        <p:attrNameLst>
                                          <p:attrName>style.visibility</p:attrName>
                                        </p:attrNameLst>
                                      </p:cBhvr>
                                      <p:to>
                                        <p:strVal val="visible"/>
                                      </p:to>
                                    </p:set>
                                  </p:childTnLst>
                                </p:cTn>
                              </p:par>
                            </p:childTnLst>
                          </p:cTn>
                        </p:par>
                        <p:par>
                          <p:cTn id="66" fill="hold">
                            <p:stCondLst>
                              <p:cond delay="0"/>
                            </p:stCondLst>
                            <p:childTnLst>
                              <p:par>
                                <p:cTn id="67" presetID="1" presetClass="entr" presetSubtype="0" fill="hold" nodeType="after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IN"/>
          </a:p>
        </p:txBody>
      </p:sp>
      <p:sp useBgFill="1">
        <p:nvSpPr>
          <p:cNvPr id="26" name="Rectangle 20">
            <a:extLst>
              <a:ext uri="{FF2B5EF4-FFF2-40B4-BE49-F238E27FC236}">
                <a16:creationId xmlns:a16="http://schemas.microsoft.com/office/drawing/2014/main" id="{2FE8DED1-24FF-4A79-873B-ECE3ABE73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7" name="Freeform: Shape 22">
            <a:extLst>
              <a:ext uri="{FF2B5EF4-FFF2-40B4-BE49-F238E27FC236}">
                <a16:creationId xmlns:a16="http://schemas.microsoft.com/office/drawing/2014/main" id="{0AA6A048-501A-4387-906B-B8A8543E7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643467"/>
            <a:ext cx="10917814" cy="5571066"/>
          </a:xfrm>
          <a:custGeom>
            <a:avLst/>
            <a:gdLst>
              <a:gd name="connsiteX0" fmla="*/ 195712 w 10917814"/>
              <a:gd name="connsiteY0" fmla="*/ 0 h 5571066"/>
              <a:gd name="connsiteX1" fmla="*/ 5062165 w 10917814"/>
              <a:gd name="connsiteY1" fmla="*/ 0 h 5571066"/>
              <a:gd name="connsiteX2" fmla="*/ 5419638 w 10917814"/>
              <a:gd name="connsiteY2" fmla="*/ 268105 h 5571066"/>
              <a:gd name="connsiteX3" fmla="*/ 5428105 w 10917814"/>
              <a:gd name="connsiteY3" fmla="*/ 271280 h 5571066"/>
              <a:gd name="connsiteX4" fmla="*/ 5440804 w 10917814"/>
              <a:gd name="connsiteY4" fmla="*/ 276043 h 5571066"/>
              <a:gd name="connsiteX5" fmla="*/ 5453505 w 10917814"/>
              <a:gd name="connsiteY5" fmla="*/ 280805 h 5571066"/>
              <a:gd name="connsiteX6" fmla="*/ 5464088 w 10917814"/>
              <a:gd name="connsiteY6" fmla="*/ 280805 h 5571066"/>
              <a:gd name="connsiteX7" fmla="*/ 5476788 w 10917814"/>
              <a:gd name="connsiteY7" fmla="*/ 280805 h 5571066"/>
              <a:gd name="connsiteX8" fmla="*/ 5487371 w 10917814"/>
              <a:gd name="connsiteY8" fmla="*/ 276043 h 5571066"/>
              <a:gd name="connsiteX9" fmla="*/ 5500071 w 10917814"/>
              <a:gd name="connsiteY9" fmla="*/ 271280 h 5571066"/>
              <a:gd name="connsiteX10" fmla="*/ 5508538 w 10917814"/>
              <a:gd name="connsiteY10" fmla="*/ 268105 h 5571066"/>
              <a:gd name="connsiteX11" fmla="*/ 5866011 w 10917814"/>
              <a:gd name="connsiteY11" fmla="*/ 0 h 5571066"/>
              <a:gd name="connsiteX12" fmla="*/ 10722102 w 10917814"/>
              <a:gd name="connsiteY12" fmla="*/ 0 h 5571066"/>
              <a:gd name="connsiteX13" fmla="*/ 10917814 w 10917814"/>
              <a:gd name="connsiteY13" fmla="*/ 195712 h 5571066"/>
              <a:gd name="connsiteX14" fmla="*/ 10917814 w 10917814"/>
              <a:gd name="connsiteY14" fmla="*/ 5375354 h 5571066"/>
              <a:gd name="connsiteX15" fmla="*/ 10722102 w 10917814"/>
              <a:gd name="connsiteY15" fmla="*/ 5571066 h 5571066"/>
              <a:gd name="connsiteX16" fmla="*/ 195712 w 10917814"/>
              <a:gd name="connsiteY16" fmla="*/ 5571066 h 5571066"/>
              <a:gd name="connsiteX17" fmla="*/ 0 w 10917814"/>
              <a:gd name="connsiteY17" fmla="*/ 5375354 h 5571066"/>
              <a:gd name="connsiteX18" fmla="*/ 0 w 10917814"/>
              <a:gd name="connsiteY18" fmla="*/ 195712 h 5571066"/>
              <a:gd name="connsiteX19" fmla="*/ 195712 w 10917814"/>
              <a:gd name="connsiteY19" fmla="*/ 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17814" h="5571066">
                <a:moveTo>
                  <a:pt x="195712" y="0"/>
                </a:moveTo>
                <a:lnTo>
                  <a:pt x="5062165" y="0"/>
                </a:lnTo>
                <a:lnTo>
                  <a:pt x="5419638" y="268105"/>
                </a:lnTo>
                <a:lnTo>
                  <a:pt x="5428105" y="271280"/>
                </a:lnTo>
                <a:lnTo>
                  <a:pt x="5440804" y="276043"/>
                </a:lnTo>
                <a:lnTo>
                  <a:pt x="5453505" y="280805"/>
                </a:lnTo>
                <a:lnTo>
                  <a:pt x="5464088" y="280805"/>
                </a:lnTo>
                <a:lnTo>
                  <a:pt x="5476788" y="280805"/>
                </a:lnTo>
                <a:lnTo>
                  <a:pt x="5487371" y="276043"/>
                </a:lnTo>
                <a:lnTo>
                  <a:pt x="5500071" y="271280"/>
                </a:lnTo>
                <a:lnTo>
                  <a:pt x="5508538" y="268105"/>
                </a:lnTo>
                <a:lnTo>
                  <a:pt x="5866011" y="0"/>
                </a:lnTo>
                <a:lnTo>
                  <a:pt x="10722102" y="0"/>
                </a:lnTo>
                <a:cubicBezTo>
                  <a:pt x="10830191" y="0"/>
                  <a:pt x="10917814" y="87623"/>
                  <a:pt x="10917814" y="195712"/>
                </a:cubicBezTo>
                <a:lnTo>
                  <a:pt x="10917814" y="5375354"/>
                </a:lnTo>
                <a:cubicBezTo>
                  <a:pt x="10917814" y="5483443"/>
                  <a:pt x="10830191" y="5571066"/>
                  <a:pt x="10722102" y="5571066"/>
                </a:cubicBezTo>
                <a:lnTo>
                  <a:pt x="195712" y="5571066"/>
                </a:lnTo>
                <a:cubicBezTo>
                  <a:pt x="87623" y="5571066"/>
                  <a:pt x="0" y="5483443"/>
                  <a:pt x="0" y="5375354"/>
                </a:cubicBezTo>
                <a:lnTo>
                  <a:pt x="0" y="195712"/>
                </a:lnTo>
                <a:cubicBezTo>
                  <a:pt x="0" y="87623"/>
                  <a:pt x="87623" y="0"/>
                  <a:pt x="195712" y="0"/>
                </a:cubicBezTo>
                <a:close/>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32C77C5D-1541-4D4C-8CD9-E4CB2D74FBB4}"/>
              </a:ext>
            </a:extLst>
          </p:cNvPr>
          <p:cNvSpPr>
            <a:spLocks noGrp="1"/>
          </p:cNvSpPr>
          <p:nvPr>
            <p:ph type="title"/>
          </p:nvPr>
        </p:nvSpPr>
        <p:spPr>
          <a:xfrm>
            <a:off x="1276923" y="2942050"/>
            <a:ext cx="9638153" cy="973899"/>
          </a:xfrm>
          <a:effectLst/>
        </p:spPr>
        <p:txBody>
          <a:bodyPr vert="horz" lIns="91440" tIns="45720" rIns="91440" bIns="45720" rtlCol="0" anchor="b">
            <a:normAutofit/>
          </a:bodyPr>
          <a:lstStyle/>
          <a:p>
            <a:pPr algn="ctr"/>
            <a:r>
              <a:rPr lang="en-US" sz="5400">
                <a:solidFill>
                  <a:schemeClr val="tx1"/>
                </a:solidFill>
              </a:rPr>
              <a:t>The Backdrop</a:t>
            </a:r>
            <a:endParaRPr lang="en-US" sz="5400" b="0">
              <a:solidFill>
                <a:schemeClr val="tx1"/>
              </a:solidFill>
            </a:endParaRPr>
          </a:p>
        </p:txBody>
      </p:sp>
    </p:spTree>
    <p:extLst>
      <p:ext uri="{BB962C8B-B14F-4D97-AF65-F5344CB8AC3E}">
        <p14:creationId xmlns:p14="http://schemas.microsoft.com/office/powerpoint/2010/main" val="390665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F914F7-41B5-44C2-B008-9636980044C8}"/>
              </a:ext>
            </a:extLst>
          </p:cNvPr>
          <p:cNvSpPr>
            <a:spLocks noGrp="1"/>
          </p:cNvSpPr>
          <p:nvPr>
            <p:ph type="body" sz="quarter" idx="16"/>
          </p:nvPr>
        </p:nvSpPr>
        <p:spPr/>
        <p:txBody>
          <a:bodyPr/>
          <a:lstStyle/>
          <a:p>
            <a:endParaRPr lang="en-GB"/>
          </a:p>
        </p:txBody>
      </p:sp>
      <p:sp>
        <p:nvSpPr>
          <p:cNvPr id="3" name="Title 2">
            <a:extLst>
              <a:ext uri="{FF2B5EF4-FFF2-40B4-BE49-F238E27FC236}">
                <a16:creationId xmlns:a16="http://schemas.microsoft.com/office/drawing/2014/main" id="{DDDA1D4C-5902-4FF0-A347-AD613B8E1DA5}"/>
              </a:ext>
            </a:extLst>
          </p:cNvPr>
          <p:cNvSpPr>
            <a:spLocks noGrp="1"/>
          </p:cNvSpPr>
          <p:nvPr>
            <p:ph type="title"/>
          </p:nvPr>
        </p:nvSpPr>
        <p:spPr/>
        <p:txBody>
          <a:bodyPr/>
          <a:lstStyle/>
          <a:p>
            <a:endParaRPr lang="en-GB"/>
          </a:p>
        </p:txBody>
      </p:sp>
      <p:sp>
        <p:nvSpPr>
          <p:cNvPr id="5" name="Chart Placeholder 4">
            <a:extLst>
              <a:ext uri="{FF2B5EF4-FFF2-40B4-BE49-F238E27FC236}">
                <a16:creationId xmlns:a16="http://schemas.microsoft.com/office/drawing/2014/main" id="{0D2E5E9F-FF3A-442E-8623-437DB562938F}"/>
              </a:ext>
            </a:extLst>
          </p:cNvPr>
          <p:cNvSpPr>
            <a:spLocks noGrp="1"/>
          </p:cNvSpPr>
          <p:nvPr>
            <p:ph type="chart" sz="quarter" idx="32"/>
          </p:nvPr>
        </p:nvSpPr>
        <p:spPr/>
        <p:txBody>
          <a:bodyPr/>
          <a:lstStyle/>
          <a:p>
            <a:endParaRPr lang="en-IN"/>
          </a:p>
        </p:txBody>
      </p:sp>
      <p:sp>
        <p:nvSpPr>
          <p:cNvPr id="2" name="Slide Number Placeholder 1">
            <a:extLst>
              <a:ext uri="{FF2B5EF4-FFF2-40B4-BE49-F238E27FC236}">
                <a16:creationId xmlns:a16="http://schemas.microsoft.com/office/drawing/2014/main" id="{8D8F9E36-CD39-4DDD-927C-C07E8C070A17}"/>
              </a:ext>
            </a:extLst>
          </p:cNvPr>
          <p:cNvSpPr>
            <a:spLocks noGrp="1"/>
          </p:cNvSpPr>
          <p:nvPr>
            <p:ph type="sldNum" sz="quarter" idx="4294967295"/>
          </p:nvPr>
        </p:nvSpPr>
        <p:spPr>
          <a:xfrm>
            <a:off x="0" y="6118225"/>
            <a:ext cx="549275" cy="365125"/>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495E168-DA5E-4888-8D8A-92B118324C14}" type="slidenum">
              <a:rPr kumimoji="0" lang="en-US" sz="2000" b="0" i="0" u="none" strike="noStrike" kern="1200" cap="none" spc="0" normalizeH="0" baseline="0" noProof="0" smtClean="0">
                <a:ln>
                  <a:noFill/>
                </a:ln>
                <a:solidFill>
                  <a:srgbClr val="00C6BB"/>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6</a:t>
            </a:fld>
            <a:endParaRPr kumimoji="0" lang="en-US" sz="2000" b="0" i="0" u="none" strike="noStrike" kern="1200" cap="none" spc="0" normalizeH="0" baseline="0" noProof="0">
              <a:ln>
                <a:noFill/>
              </a:ln>
              <a:solidFill>
                <a:srgbClr val="00C6BB"/>
              </a:solidFill>
              <a:effectLst/>
              <a:uLnTx/>
              <a:uFillTx/>
              <a:latin typeface="Century Gothic" panose="020B0502020202020204"/>
              <a:ea typeface="+mn-ea"/>
              <a:cs typeface="+mn-cs"/>
            </a:endParaRPr>
          </a:p>
        </p:txBody>
      </p:sp>
      <p:grpSp>
        <p:nvGrpSpPr>
          <p:cNvPr id="15" name="Group 14">
            <a:extLst>
              <a:ext uri="{FF2B5EF4-FFF2-40B4-BE49-F238E27FC236}">
                <a16:creationId xmlns:a16="http://schemas.microsoft.com/office/drawing/2014/main" id="{5A0DFAC1-DFB5-450B-A93A-692E90CE9245}"/>
              </a:ext>
            </a:extLst>
          </p:cNvPr>
          <p:cNvGrpSpPr/>
          <p:nvPr/>
        </p:nvGrpSpPr>
        <p:grpSpPr>
          <a:xfrm>
            <a:off x="882923" y="1056600"/>
            <a:ext cx="10426154" cy="4744800"/>
            <a:chOff x="800924" y="655875"/>
            <a:chExt cx="10426154" cy="4744800"/>
          </a:xfrm>
        </p:grpSpPr>
        <p:pic>
          <p:nvPicPr>
            <p:cNvPr id="9" name="Picture 8">
              <a:extLst>
                <a:ext uri="{FF2B5EF4-FFF2-40B4-BE49-F238E27FC236}">
                  <a16:creationId xmlns:a16="http://schemas.microsoft.com/office/drawing/2014/main" id="{DD147CB6-08ED-4362-8EA9-EF4323B6AFD2}"/>
                </a:ext>
              </a:extLst>
            </p:cNvPr>
            <p:cNvPicPr>
              <a:picLocks noChangeAspect="1"/>
            </p:cNvPicPr>
            <p:nvPr/>
          </p:nvPicPr>
          <p:blipFill rotWithShape="1">
            <a:blip r:embed="rId2"/>
            <a:srcRect t="1409" r="1918" b="-59"/>
            <a:stretch/>
          </p:blipFill>
          <p:spPr>
            <a:xfrm>
              <a:off x="4371215" y="655875"/>
              <a:ext cx="3337632" cy="4744800"/>
            </a:xfrm>
            <a:prstGeom prst="rect">
              <a:avLst/>
            </a:prstGeom>
            <a:noFill/>
            <a:ln>
              <a:solidFill>
                <a:schemeClr val="tx1"/>
              </a:solidFill>
            </a:ln>
          </p:spPr>
        </p:pic>
        <p:pic>
          <p:nvPicPr>
            <p:cNvPr id="11" name="Picture 10">
              <a:extLst>
                <a:ext uri="{FF2B5EF4-FFF2-40B4-BE49-F238E27FC236}">
                  <a16:creationId xmlns:a16="http://schemas.microsoft.com/office/drawing/2014/main" id="{2932C961-572A-4A94-B07F-CBF086A083CB}"/>
                </a:ext>
              </a:extLst>
            </p:cNvPr>
            <p:cNvPicPr>
              <a:picLocks noChangeAspect="1"/>
            </p:cNvPicPr>
            <p:nvPr/>
          </p:nvPicPr>
          <p:blipFill>
            <a:blip r:embed="rId3"/>
            <a:stretch>
              <a:fillRect/>
            </a:stretch>
          </p:blipFill>
          <p:spPr>
            <a:xfrm>
              <a:off x="7873593" y="657225"/>
              <a:ext cx="3353485" cy="4743450"/>
            </a:xfrm>
            <a:prstGeom prst="rect">
              <a:avLst/>
            </a:prstGeom>
            <a:ln>
              <a:solidFill>
                <a:schemeClr val="tx1"/>
              </a:solidFill>
            </a:ln>
          </p:spPr>
        </p:pic>
        <p:pic>
          <p:nvPicPr>
            <p:cNvPr id="13" name="Picture 12">
              <a:extLst>
                <a:ext uri="{FF2B5EF4-FFF2-40B4-BE49-F238E27FC236}">
                  <a16:creationId xmlns:a16="http://schemas.microsoft.com/office/drawing/2014/main" id="{44C81F2B-9DBA-4D6D-9D1A-1C6E21E507A7}"/>
                </a:ext>
              </a:extLst>
            </p:cNvPr>
            <p:cNvPicPr>
              <a:picLocks noChangeAspect="1"/>
            </p:cNvPicPr>
            <p:nvPr/>
          </p:nvPicPr>
          <p:blipFill rotWithShape="1">
            <a:blip r:embed="rId4"/>
            <a:srcRect l="1469" t="1388"/>
            <a:stretch/>
          </p:blipFill>
          <p:spPr>
            <a:xfrm>
              <a:off x="800924" y="655875"/>
              <a:ext cx="3405545" cy="4744800"/>
            </a:xfrm>
            <a:prstGeom prst="rect">
              <a:avLst/>
            </a:prstGeom>
            <a:ln>
              <a:solidFill>
                <a:schemeClr val="tx1"/>
              </a:solidFill>
            </a:ln>
          </p:spPr>
        </p:pic>
      </p:grpSp>
    </p:spTree>
    <p:extLst>
      <p:ext uri="{BB962C8B-B14F-4D97-AF65-F5344CB8AC3E}">
        <p14:creationId xmlns:p14="http://schemas.microsoft.com/office/powerpoint/2010/main" val="2433563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8B1BFE0-1DCB-4B49-A8CC-0F28E1E6C604}"/>
              </a:ext>
            </a:extLst>
          </p:cNvPr>
          <p:cNvSpPr>
            <a:spLocks noGrp="1"/>
          </p:cNvSpPr>
          <p:nvPr>
            <p:ph type="body" sz="quarter" idx="16"/>
          </p:nvPr>
        </p:nvSpPr>
        <p:spPr>
          <a:xfrm>
            <a:off x="707525" y="1505975"/>
            <a:ext cx="800219" cy="1155528"/>
          </a:xfrm>
        </p:spPr>
        <p:txBody>
          <a:bodyPr/>
          <a:lstStyle/>
          <a:p>
            <a:r>
              <a:rPr lang="en-GB" sz="9600" b="1">
                <a:solidFill>
                  <a:schemeClr val="accent1"/>
                </a:solidFill>
                <a:latin typeface="+mj-lt"/>
                <a:cs typeface="Aharoni" panose="02010803020104030203" pitchFamily="2" charset="-79"/>
              </a:rPr>
              <a:t>6</a:t>
            </a:r>
          </a:p>
        </p:txBody>
      </p:sp>
      <p:sp>
        <p:nvSpPr>
          <p:cNvPr id="5" name="Title 4">
            <a:extLst>
              <a:ext uri="{FF2B5EF4-FFF2-40B4-BE49-F238E27FC236}">
                <a16:creationId xmlns:a16="http://schemas.microsoft.com/office/drawing/2014/main" id="{0F674264-BCEC-4B65-BCCB-84112D3EC354}"/>
              </a:ext>
            </a:extLst>
          </p:cNvPr>
          <p:cNvSpPr>
            <a:spLocks noGrp="1"/>
          </p:cNvSpPr>
          <p:nvPr>
            <p:ph type="title"/>
          </p:nvPr>
        </p:nvSpPr>
        <p:spPr>
          <a:xfrm>
            <a:off x="707525" y="3562155"/>
            <a:ext cx="4357688" cy="1325563"/>
          </a:xfrm>
        </p:spPr>
        <p:txBody>
          <a:bodyPr>
            <a:normAutofit fontScale="90000"/>
          </a:bodyPr>
          <a:lstStyle/>
          <a:p>
            <a:r>
              <a:rPr lang="en-US" sz="8800" b="1">
                <a:solidFill>
                  <a:schemeClr val="accent1"/>
                </a:solidFill>
              </a:rPr>
              <a:t>50%</a:t>
            </a:r>
          </a:p>
        </p:txBody>
      </p:sp>
      <p:sp>
        <p:nvSpPr>
          <p:cNvPr id="2" name="Slide Number Placeholder 1">
            <a:extLst>
              <a:ext uri="{FF2B5EF4-FFF2-40B4-BE49-F238E27FC236}">
                <a16:creationId xmlns:a16="http://schemas.microsoft.com/office/drawing/2014/main" id="{11DBE06A-2C8A-44FA-9318-4BF6A8C3FFB2}"/>
              </a:ext>
            </a:extLst>
          </p:cNvPr>
          <p:cNvSpPr>
            <a:spLocks noGrp="1"/>
          </p:cNvSpPr>
          <p:nvPr>
            <p:ph type="sldNum" sz="quarter" idx="4294967295"/>
          </p:nvPr>
        </p:nvSpPr>
        <p:spPr>
          <a:xfrm>
            <a:off x="0" y="6118225"/>
            <a:ext cx="54927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2000" b="0" i="0" u="none" strike="noStrike" kern="1200" cap="none" spc="0" normalizeH="0" baseline="0" noProof="0" smtClean="0">
                <a:ln>
                  <a:noFill/>
                </a:ln>
                <a:solidFill>
                  <a:srgbClr val="00C6BB"/>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2000" b="0" i="0" u="none" strike="noStrike" kern="1200" cap="none" spc="0" normalizeH="0" baseline="0" noProof="0">
              <a:ln>
                <a:noFill/>
              </a:ln>
              <a:solidFill>
                <a:srgbClr val="00C6BB"/>
              </a:solidFill>
              <a:effectLst/>
              <a:uLnTx/>
              <a:uFillTx/>
              <a:latin typeface="Century Gothic" panose="020B0502020202020204"/>
              <a:ea typeface="+mn-ea"/>
              <a:cs typeface="+mn-cs"/>
            </a:endParaRPr>
          </a:p>
        </p:txBody>
      </p:sp>
      <p:sp>
        <p:nvSpPr>
          <p:cNvPr id="14" name="TextBox 13">
            <a:extLst>
              <a:ext uri="{FF2B5EF4-FFF2-40B4-BE49-F238E27FC236}">
                <a16:creationId xmlns:a16="http://schemas.microsoft.com/office/drawing/2014/main" id="{840FB7FC-E474-43F1-BC39-6EED263B0683}"/>
              </a:ext>
            </a:extLst>
          </p:cNvPr>
          <p:cNvSpPr txBox="1"/>
          <p:nvPr/>
        </p:nvSpPr>
        <p:spPr>
          <a:xfrm>
            <a:off x="665149" y="4820036"/>
            <a:ext cx="524764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haroni" panose="02010803020104030203" pitchFamily="2" charset="-79"/>
                <a:ea typeface="+mn-ea"/>
                <a:cs typeface="Aharoni" panose="02010803020104030203" pitchFamily="2" charset="-79"/>
              </a:rPr>
              <a:t>GDP potentially at risk</a:t>
            </a:r>
          </a:p>
        </p:txBody>
      </p:sp>
      <p:sp>
        <p:nvSpPr>
          <p:cNvPr id="15" name="TextBox 14">
            <a:extLst>
              <a:ext uri="{FF2B5EF4-FFF2-40B4-BE49-F238E27FC236}">
                <a16:creationId xmlns:a16="http://schemas.microsoft.com/office/drawing/2014/main" id="{8D7EEB27-65FC-45C2-A86E-485E1ED300D3}"/>
              </a:ext>
            </a:extLst>
          </p:cNvPr>
          <p:cNvSpPr txBox="1"/>
          <p:nvPr/>
        </p:nvSpPr>
        <p:spPr>
          <a:xfrm>
            <a:off x="707525" y="1074127"/>
            <a:ext cx="80021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C6BB"/>
                </a:solidFill>
                <a:effectLst/>
                <a:uLnTx/>
                <a:uFillTx/>
                <a:latin typeface="Aharoni" panose="02010803020104030203" pitchFamily="2" charset="-79"/>
                <a:ea typeface="+mn-ea"/>
                <a:cs typeface="Aharoni" panose="02010803020104030203" pitchFamily="2" charset="-79"/>
              </a:rPr>
              <a:t>Top</a:t>
            </a:r>
          </a:p>
        </p:txBody>
      </p:sp>
      <p:sp>
        <p:nvSpPr>
          <p:cNvPr id="16" name="TextBox 15">
            <a:extLst>
              <a:ext uri="{FF2B5EF4-FFF2-40B4-BE49-F238E27FC236}">
                <a16:creationId xmlns:a16="http://schemas.microsoft.com/office/drawing/2014/main" id="{0CCBD29A-B394-4F1C-8EDD-2F6A5168009E}"/>
              </a:ext>
            </a:extLst>
          </p:cNvPr>
          <p:cNvSpPr txBox="1"/>
          <p:nvPr/>
        </p:nvSpPr>
        <p:spPr>
          <a:xfrm>
            <a:off x="665149" y="2628886"/>
            <a:ext cx="415151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C6BB"/>
                </a:solidFill>
                <a:effectLst/>
                <a:uLnTx/>
                <a:uFillTx/>
                <a:latin typeface="Aharoni" panose="02010803020104030203" pitchFamily="2" charset="-79"/>
                <a:ea typeface="+mn-ea"/>
                <a:cs typeface="Aharoni" panose="02010803020104030203" pitchFamily="2" charset="-79"/>
              </a:rPr>
              <a:t>Threats to humanity</a:t>
            </a:r>
          </a:p>
        </p:txBody>
      </p:sp>
      <p:sp>
        <p:nvSpPr>
          <p:cNvPr id="17" name="TextBox 16">
            <a:extLst>
              <a:ext uri="{FF2B5EF4-FFF2-40B4-BE49-F238E27FC236}">
                <a16:creationId xmlns:a16="http://schemas.microsoft.com/office/drawing/2014/main" id="{3D1F4258-85EA-434B-A0D0-FF2A114FD6ED}"/>
              </a:ext>
            </a:extLst>
          </p:cNvPr>
          <p:cNvSpPr txBox="1"/>
          <p:nvPr/>
        </p:nvSpPr>
        <p:spPr>
          <a:xfrm>
            <a:off x="1507744" y="1636063"/>
            <a:ext cx="2725426"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haroni" panose="02010803020104030203" pitchFamily="2" charset="-79"/>
                <a:ea typeface="+mn-ea"/>
                <a:cs typeface="Aharoni" panose="02010803020104030203" pitchFamily="2" charset="-79"/>
              </a:rPr>
              <a:t>Environmental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haroni" panose="02010803020104030203" pitchFamily="2" charset="-79"/>
                <a:ea typeface="+mn-ea"/>
                <a:cs typeface="Aharoni" panose="02010803020104030203" pitchFamily="2" charset="-79"/>
              </a:rPr>
              <a:t>risks</a:t>
            </a:r>
          </a:p>
        </p:txBody>
      </p:sp>
      <p:sp>
        <p:nvSpPr>
          <p:cNvPr id="11" name="TextBox 10">
            <a:extLst>
              <a:ext uri="{FF2B5EF4-FFF2-40B4-BE49-F238E27FC236}">
                <a16:creationId xmlns:a16="http://schemas.microsoft.com/office/drawing/2014/main" id="{3805864F-9DA1-45F4-87C8-4B155F3634A5}"/>
              </a:ext>
            </a:extLst>
          </p:cNvPr>
          <p:cNvSpPr txBox="1"/>
          <p:nvPr/>
        </p:nvSpPr>
        <p:spPr>
          <a:xfrm>
            <a:off x="665149" y="6600371"/>
            <a:ext cx="1109542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entury Gothic" panose="020B0502020202020204"/>
                <a:ea typeface="+mn-ea"/>
                <a:cs typeface="+mn-cs"/>
              </a:rPr>
              <a:t>The Future of Nature and Business (2020)</a:t>
            </a:r>
          </a:p>
        </p:txBody>
      </p:sp>
      <p:pic>
        <p:nvPicPr>
          <p:cNvPr id="4" name="Picture 3">
            <a:extLst>
              <a:ext uri="{FF2B5EF4-FFF2-40B4-BE49-F238E27FC236}">
                <a16:creationId xmlns:a16="http://schemas.microsoft.com/office/drawing/2014/main" id="{0E4AD397-23C7-452E-8034-6AC99A1BDD8A}"/>
              </a:ext>
            </a:extLst>
          </p:cNvPr>
          <p:cNvPicPr>
            <a:picLocks noChangeAspect="1"/>
          </p:cNvPicPr>
          <p:nvPr/>
        </p:nvPicPr>
        <p:blipFill>
          <a:blip r:embed="rId3"/>
          <a:stretch>
            <a:fillRect/>
          </a:stretch>
        </p:blipFill>
        <p:spPr>
          <a:xfrm>
            <a:off x="4909637" y="834427"/>
            <a:ext cx="6905625" cy="5267325"/>
          </a:xfrm>
          <a:prstGeom prst="rect">
            <a:avLst/>
          </a:prstGeom>
        </p:spPr>
      </p:pic>
    </p:spTree>
    <p:extLst>
      <p:ext uri="{BB962C8B-B14F-4D97-AF65-F5344CB8AC3E}">
        <p14:creationId xmlns:p14="http://schemas.microsoft.com/office/powerpoint/2010/main" val="2428802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ADA64D-F40E-6672-BFF4-DEDDBB7FFC3A}"/>
              </a:ext>
            </a:extLst>
          </p:cNvPr>
          <p:cNvSpPr>
            <a:spLocks noGrp="1"/>
          </p:cNvSpPr>
          <p:nvPr>
            <p:ph type="body" sz="quarter" idx="16"/>
          </p:nvPr>
        </p:nvSpPr>
        <p:spPr/>
        <p:txBody>
          <a:bodyPr/>
          <a:lstStyle/>
          <a:p>
            <a:endParaRPr lang="en-GB"/>
          </a:p>
        </p:txBody>
      </p:sp>
      <p:sp>
        <p:nvSpPr>
          <p:cNvPr id="3" name="Title 2">
            <a:extLst>
              <a:ext uri="{FF2B5EF4-FFF2-40B4-BE49-F238E27FC236}">
                <a16:creationId xmlns:a16="http://schemas.microsoft.com/office/drawing/2014/main" id="{2BA03EC8-9F39-E4E8-9CA6-1CB950677A56}"/>
              </a:ext>
            </a:extLst>
          </p:cNvPr>
          <p:cNvSpPr>
            <a:spLocks noGrp="1"/>
          </p:cNvSpPr>
          <p:nvPr>
            <p:ph type="title"/>
          </p:nvPr>
        </p:nvSpPr>
        <p:spPr/>
        <p:txBody>
          <a:bodyPr/>
          <a:lstStyle/>
          <a:p>
            <a:endParaRPr lang="en-GB"/>
          </a:p>
        </p:txBody>
      </p:sp>
      <p:sp>
        <p:nvSpPr>
          <p:cNvPr id="4" name="Chart Placeholder 3">
            <a:extLst>
              <a:ext uri="{FF2B5EF4-FFF2-40B4-BE49-F238E27FC236}">
                <a16:creationId xmlns:a16="http://schemas.microsoft.com/office/drawing/2014/main" id="{E92FE274-EE36-57B5-2A75-210000CA5ECA}"/>
              </a:ext>
            </a:extLst>
          </p:cNvPr>
          <p:cNvSpPr>
            <a:spLocks noGrp="1"/>
          </p:cNvSpPr>
          <p:nvPr>
            <p:ph type="chart" sz="quarter" idx="32"/>
          </p:nvPr>
        </p:nvSpPr>
        <p:spPr/>
        <p:txBody>
          <a:bodyPr/>
          <a:lstStyle/>
          <a:p>
            <a:endParaRPr lang="en-IN"/>
          </a:p>
        </p:txBody>
      </p:sp>
      <p:pic>
        <p:nvPicPr>
          <p:cNvPr id="5" name="Picture 4">
            <a:extLst>
              <a:ext uri="{FF2B5EF4-FFF2-40B4-BE49-F238E27FC236}">
                <a16:creationId xmlns:a16="http://schemas.microsoft.com/office/drawing/2014/main" id="{C29BFB9B-FF72-C494-5339-A18B2323A1CA}"/>
              </a:ext>
            </a:extLst>
          </p:cNvPr>
          <p:cNvPicPr>
            <a:picLocks noChangeAspect="1"/>
          </p:cNvPicPr>
          <p:nvPr/>
        </p:nvPicPr>
        <p:blipFill>
          <a:blip r:embed="rId3"/>
          <a:stretch>
            <a:fillRect/>
          </a:stretch>
        </p:blipFill>
        <p:spPr>
          <a:xfrm>
            <a:off x="2370075" y="411079"/>
            <a:ext cx="7441824" cy="6035843"/>
          </a:xfrm>
          <a:prstGeom prst="rect">
            <a:avLst/>
          </a:prstGeom>
        </p:spPr>
      </p:pic>
      <p:sp>
        <p:nvSpPr>
          <p:cNvPr id="7" name="TextBox 6">
            <a:extLst>
              <a:ext uri="{FF2B5EF4-FFF2-40B4-BE49-F238E27FC236}">
                <a16:creationId xmlns:a16="http://schemas.microsoft.com/office/drawing/2014/main" id="{55447438-2254-3FD2-9056-3D2AEA99A200}"/>
              </a:ext>
            </a:extLst>
          </p:cNvPr>
          <p:cNvSpPr txBox="1"/>
          <p:nvPr/>
        </p:nvSpPr>
        <p:spPr>
          <a:xfrm>
            <a:off x="665149" y="6600371"/>
            <a:ext cx="1109542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entury Gothic" panose="020B0502020202020204"/>
                <a:ea typeface="+mn-ea"/>
                <a:cs typeface="+mn-cs"/>
              </a:rPr>
              <a:t>Finance for Biodiversity Initiative (2021)</a:t>
            </a:r>
          </a:p>
        </p:txBody>
      </p:sp>
    </p:spTree>
    <p:extLst>
      <p:ext uri="{BB962C8B-B14F-4D97-AF65-F5344CB8AC3E}">
        <p14:creationId xmlns:p14="http://schemas.microsoft.com/office/powerpoint/2010/main" val="318422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7" name="Rectangle 36">
            <a:extLst>
              <a:ext uri="{FF2B5EF4-FFF2-40B4-BE49-F238E27FC236}">
                <a16:creationId xmlns:a16="http://schemas.microsoft.com/office/drawing/2014/main" id="{6383B6F6-E8E8-4C9B-BEDE-6E743086F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658" y="0"/>
            <a:ext cx="75529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Rounded Rectangle 14">
            <a:extLst>
              <a:ext uri="{FF2B5EF4-FFF2-40B4-BE49-F238E27FC236}">
                <a16:creationId xmlns:a16="http://schemas.microsoft.com/office/drawing/2014/main" id="{4E45A778-B5BB-477D-BEE9-D874E8DCD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386" y="958640"/>
            <a:ext cx="625815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1" name="Rectangle: Rounded Corners 20">
            <a:extLst>
              <a:ext uri="{FF2B5EF4-FFF2-40B4-BE49-F238E27FC236}">
                <a16:creationId xmlns:a16="http://schemas.microsoft.com/office/drawing/2014/main" id="{82BFA39A-2E5F-E57D-51EC-D7AC8FC169AE}"/>
              </a:ext>
            </a:extLst>
          </p:cNvPr>
          <p:cNvSpPr/>
          <p:nvPr/>
        </p:nvSpPr>
        <p:spPr>
          <a:xfrm>
            <a:off x="4993105" y="144379"/>
            <a:ext cx="6990348" cy="6497053"/>
          </a:xfrm>
          <a:prstGeom prst="roundRect">
            <a:avLst>
              <a:gd name="adj" fmla="val 4445"/>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8" name="Picture 17" descr="A white lighthouse">
            <a:extLst>
              <a:ext uri="{FF2B5EF4-FFF2-40B4-BE49-F238E27FC236}">
                <a16:creationId xmlns:a16="http://schemas.microsoft.com/office/drawing/2014/main" id="{3C1D8F2A-B06E-075B-B9BC-2541B11820B7}"/>
              </a:ext>
            </a:extLst>
          </p:cNvPr>
          <p:cNvPicPr>
            <a:picLocks noChangeAspect="1"/>
          </p:cNvPicPr>
          <p:nvPr/>
        </p:nvPicPr>
        <p:blipFill rotWithShape="1">
          <a:blip r:embed="rId3"/>
          <a:srcRect l="-287" r="42591"/>
          <a:stretch/>
        </p:blipFill>
        <p:spPr>
          <a:xfrm>
            <a:off x="-168441" y="-3175"/>
            <a:ext cx="4819530" cy="5322980"/>
          </a:xfrm>
          <a:prstGeom prst="rect">
            <a:avLst/>
          </a:prstGeom>
        </p:spPr>
      </p:pic>
      <p:pic>
        <p:nvPicPr>
          <p:cNvPr id="3" name="Picture 2">
            <a:extLst>
              <a:ext uri="{FF2B5EF4-FFF2-40B4-BE49-F238E27FC236}">
                <a16:creationId xmlns:a16="http://schemas.microsoft.com/office/drawing/2014/main" id="{36F4612B-5FDE-8368-4656-DFC9B3F9C508}"/>
              </a:ext>
            </a:extLst>
          </p:cNvPr>
          <p:cNvPicPr>
            <a:picLocks noChangeAspect="1"/>
          </p:cNvPicPr>
          <p:nvPr/>
        </p:nvPicPr>
        <p:blipFill rotWithShape="1">
          <a:blip r:embed="rId4"/>
          <a:srcRect t="2054" b="506"/>
          <a:stretch/>
        </p:blipFill>
        <p:spPr>
          <a:xfrm>
            <a:off x="5243192" y="346229"/>
            <a:ext cx="6536425" cy="2324725"/>
          </a:xfrm>
          <a:prstGeom prst="rect">
            <a:avLst/>
          </a:prstGeom>
        </p:spPr>
      </p:pic>
      <p:pic>
        <p:nvPicPr>
          <p:cNvPr id="8" name="Picture 7">
            <a:extLst>
              <a:ext uri="{FF2B5EF4-FFF2-40B4-BE49-F238E27FC236}">
                <a16:creationId xmlns:a16="http://schemas.microsoft.com/office/drawing/2014/main" id="{272DB17E-15B5-74F8-7969-E441153BF437}"/>
              </a:ext>
            </a:extLst>
          </p:cNvPr>
          <p:cNvPicPr>
            <a:picLocks noChangeAspect="1"/>
          </p:cNvPicPr>
          <p:nvPr/>
        </p:nvPicPr>
        <p:blipFill>
          <a:blip r:embed="rId5"/>
          <a:stretch>
            <a:fillRect/>
          </a:stretch>
        </p:blipFill>
        <p:spPr>
          <a:xfrm>
            <a:off x="5935107" y="2790109"/>
            <a:ext cx="4984045" cy="3551130"/>
          </a:xfrm>
          <a:prstGeom prst="rect">
            <a:avLst/>
          </a:prstGeom>
        </p:spPr>
      </p:pic>
      <p:pic>
        <p:nvPicPr>
          <p:cNvPr id="22" name="Picture 2" descr="Nature Positive">
            <a:extLst>
              <a:ext uri="{FF2B5EF4-FFF2-40B4-BE49-F238E27FC236}">
                <a16:creationId xmlns:a16="http://schemas.microsoft.com/office/drawing/2014/main" id="{3FCC9CBA-600A-C41B-B3C3-4BCF3BC2831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93" t="3348" r="5986" b="4298"/>
          <a:stretch/>
        </p:blipFill>
        <p:spPr bwMode="auto">
          <a:xfrm>
            <a:off x="5243192" y="1449263"/>
            <a:ext cx="6580317" cy="386886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78302A1-BA06-BED2-F213-9489CCA257DF}"/>
              </a:ext>
            </a:extLst>
          </p:cNvPr>
          <p:cNvSpPr txBox="1"/>
          <p:nvPr/>
        </p:nvSpPr>
        <p:spPr>
          <a:xfrm>
            <a:off x="0" y="6561118"/>
            <a:ext cx="3706464"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entury Gothic" panose="020B0502020202020204"/>
                <a:ea typeface="+mn-ea"/>
                <a:cs typeface="+mn-cs"/>
                <a:hlinkClick r:id="rId7"/>
              </a:rPr>
              <a:t>www.naturepositive.org</a:t>
            </a:r>
            <a:r>
              <a:rPr kumimoji="0" lang="en-GB" sz="1000" b="0" i="0" u="none" strike="noStrike" kern="1200" cap="none" spc="0" normalizeH="0" baseline="0" noProof="0">
                <a:ln>
                  <a:noFill/>
                </a:ln>
                <a:solidFill>
                  <a:prstClr val="white"/>
                </a:solidFill>
                <a:effectLst/>
                <a:uLnTx/>
                <a:uFillTx/>
                <a:latin typeface="Century Gothic" panose="020B0502020202020204"/>
                <a:ea typeface="+mn-ea"/>
                <a:cs typeface="+mn-cs"/>
              </a:rPr>
              <a:t> (2023), Business for Nature (2023)</a:t>
            </a:r>
          </a:p>
        </p:txBody>
      </p:sp>
    </p:spTree>
    <p:extLst>
      <p:ext uri="{BB962C8B-B14F-4D97-AF65-F5344CB8AC3E}">
        <p14:creationId xmlns:p14="http://schemas.microsoft.com/office/powerpoint/2010/main" val="174654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UNEP-WCMC Theme">
  <a:themeElements>
    <a:clrScheme name="Custom 1">
      <a:dk1>
        <a:srgbClr val="000000"/>
      </a:dk1>
      <a:lt1>
        <a:srgbClr val="FFFFFF"/>
      </a:lt1>
      <a:dk2>
        <a:srgbClr val="4C6989"/>
      </a:dk2>
      <a:lt2>
        <a:srgbClr val="FFFFFF"/>
      </a:lt2>
      <a:accent1>
        <a:srgbClr val="4C6989"/>
      </a:accent1>
      <a:accent2>
        <a:srgbClr val="00AEEF"/>
      </a:accent2>
      <a:accent3>
        <a:srgbClr val="42B072"/>
      </a:accent3>
      <a:accent4>
        <a:srgbClr val="8A6EAE"/>
      </a:accent4>
      <a:accent5>
        <a:srgbClr val="EC6650"/>
      </a:accent5>
      <a:accent6>
        <a:srgbClr val="FCC741"/>
      </a:accent6>
      <a:hlink>
        <a:srgbClr val="4C6A89"/>
      </a:hlink>
      <a:folHlink>
        <a:srgbClr val="4C6A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ACD6894F-3EF8-604C-A587-2934CB3B366A}" vid="{BC891159-0B3A-634E-B6CA-3B2005D1C6C2}"/>
    </a:ext>
  </a:extLst>
</a:theme>
</file>

<file path=ppt/theme/theme2.xml><?xml version="1.0" encoding="utf-8"?>
<a:theme xmlns:a="http://schemas.openxmlformats.org/drawingml/2006/main" name="Face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ustom 1">
      <a:majorFont>
        <a:latin typeface="Poppins"/>
        <a:ea typeface=""/>
        <a:cs typeface=""/>
      </a:majorFont>
      <a:minorFont>
        <a:latin typeface="Poppins"/>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6C533B449075438744B57991855D63" ma:contentTypeVersion="21" ma:contentTypeDescription="Create a new document." ma:contentTypeScope="" ma:versionID="2ef4e234b8dc6917a8c6134458f77eb0">
  <xsd:schema xmlns:xsd="http://www.w3.org/2001/XMLSchema" xmlns:xs="http://www.w3.org/2001/XMLSchema" xmlns:p="http://schemas.microsoft.com/office/2006/metadata/properties" xmlns:ns2="b4f87f36-f9f3-4753-b095-5a0c122f0a4e" xmlns:ns3="988828e2-e93a-4802-b548-f32cd527b975" targetNamespace="http://schemas.microsoft.com/office/2006/metadata/properties" ma:root="true" ma:fieldsID="452156dd9ab8729f70e2bf6c698acfa4" ns2:_="" ns3:_="">
    <xsd:import namespace="b4f87f36-f9f3-4753-b095-5a0c122f0a4e"/>
    <xsd:import namespace="988828e2-e93a-4802-b548-f32cd527b97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Esth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f87f36-f9f3-4753-b095-5a0c122f0a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hidden="true" ma:internalName="MediaServiceAutoTags" ma:readOnly="true">
      <xsd:simpleType>
        <xsd:restriction base="dms:Text"/>
      </xsd:simpleType>
    </xsd:element>
    <xsd:element name="MediaServiceOCR" ma:index="11" nillable="true" ma:displayName="Extracted Text" ma:hidden="true" ma:internalName="MediaServiceOCR"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hidden="true"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d29fe91-dcf4-43ec-bf40-197c5b5df0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Esther" ma:index="25" nillable="true" ma:displayName="Esther" ma:format="Dropdown" ma:list="UserInfo" ma:SharePointGroup="0" ma:internalName="Esth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88828e2-e93a-4802-b548-f32cd527b975"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1dbf547b-e4aa-4d53-aba3-2d0059222d6f}" ma:internalName="TaxCatchAll" ma:readOnly="false" ma:showField="CatchAllData" ma:web="988828e2-e93a-4802-b548-f32cd527b9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88828e2-e93a-4802-b548-f32cd527b975" xsi:nil="true"/>
    <lcf76f155ced4ddcb4097134ff3c332f xmlns="b4f87f36-f9f3-4753-b095-5a0c122f0a4e">
      <Terms xmlns="http://schemas.microsoft.com/office/infopath/2007/PartnerControls"/>
    </lcf76f155ced4ddcb4097134ff3c332f>
    <Esther xmlns="b4f87f36-f9f3-4753-b095-5a0c122f0a4e">
      <UserInfo>
        <DisplayName/>
        <AccountId xsi:nil="true"/>
        <AccountType/>
      </UserInfo>
    </Esther>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3EB769-92FD-43F4-9F7D-10D29492D729}">
  <ds:schemaRefs>
    <ds:schemaRef ds:uri="988828e2-e93a-4802-b548-f32cd527b975"/>
    <ds:schemaRef ds:uri="b4f87f36-f9f3-4753-b095-5a0c122f0a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E31EBAE-27AA-455C-9100-0C37664F2AC7}">
  <ds:schemaRefs>
    <ds:schemaRef ds:uri="988828e2-e93a-4802-b548-f32cd527b975"/>
    <ds:schemaRef ds:uri="b4f87f36-f9f3-4753-b095-5a0c122f0a4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9F2E0C4-2693-4F28-BDF9-7014C523F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TotalTime>
  <Words>3164</Words>
  <Application>Microsoft Office PowerPoint</Application>
  <PresentationFormat>Widescreen</PresentationFormat>
  <Paragraphs>272</Paragraphs>
  <Slides>29</Slides>
  <Notes>19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29</vt:i4>
      </vt:variant>
    </vt:vector>
  </HeadingPairs>
  <TitlesOfParts>
    <vt:vector size="44" baseType="lpstr">
      <vt:lpstr>Aharoni</vt:lpstr>
      <vt:lpstr>Arial</vt:lpstr>
      <vt:lpstr>Calibri</vt:lpstr>
      <vt:lpstr>Calibri Light</vt:lpstr>
      <vt:lpstr>Century Gothic</vt:lpstr>
      <vt:lpstr>Open Sans</vt:lpstr>
      <vt:lpstr>Poppins</vt:lpstr>
      <vt:lpstr>Roboto</vt:lpstr>
      <vt:lpstr>Roboto Light</vt:lpstr>
      <vt:lpstr>Wingdings</vt:lpstr>
      <vt:lpstr>Wingdings 2</vt:lpstr>
      <vt:lpstr>Wingdings 3</vt:lpstr>
      <vt:lpstr>UNEP-WCMC Theme</vt:lpstr>
      <vt:lpstr>Facet</vt:lpstr>
      <vt:lpstr>Quotable</vt:lpstr>
      <vt:lpstr>PowerPoint Presentation</vt:lpstr>
      <vt:lpstr>Business and Biodiversity:  Global Developments</vt:lpstr>
      <vt:lpstr>   Including businesses and financial institutions</vt:lpstr>
      <vt:lpstr>PowerPoint Presentation</vt:lpstr>
      <vt:lpstr>The Backdrop</vt:lpstr>
      <vt:lpstr>PowerPoint Presentation</vt:lpstr>
      <vt:lpstr>50%</vt:lpstr>
      <vt:lpstr>PowerPoint Presentation</vt:lpstr>
      <vt:lpstr>PowerPoint Presentation</vt:lpstr>
      <vt:lpstr>PowerPoint Presentation</vt:lpstr>
      <vt:lpstr>PowerPoint Presentation</vt:lpstr>
      <vt:lpstr>What is the role of businesses and financial institutions?</vt:lpstr>
      <vt:lpstr>PowerPoint Presentation</vt:lpstr>
      <vt:lpstr>PowerPoint Presentation</vt:lpstr>
      <vt:lpstr>PowerPoint Presentation</vt:lpstr>
      <vt:lpstr>PowerPoint Presentation</vt:lpstr>
      <vt:lpstr>PowerPoint Presentation</vt:lpstr>
      <vt:lpstr>Where do NEAs connect with businesses and financial institutions?</vt:lpstr>
      <vt:lpstr>Where do NEAs connect with businesses and financial institutions?</vt:lpstr>
      <vt:lpstr>PowerPoint Presentation</vt:lpstr>
      <vt:lpstr>PowerPoint Presentation</vt:lpstr>
      <vt:lpstr>PowerPoint Presentation</vt:lpstr>
      <vt:lpstr>Some ideas on where to start</vt:lpstr>
      <vt:lpstr>Where to start?</vt:lpstr>
      <vt:lpstr>Where to start?</vt:lpstr>
      <vt:lpstr>Where to start?</vt:lpstr>
      <vt:lpstr>Sharing experiences Questions Challenges</vt:lpstr>
      <vt:lpstr>PowerPoint Presentation</vt:lpstr>
      <vt:lpstr>Where to start?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Shena García Rangel</dc:creator>
  <cp:lastModifiedBy>Pratik Tandon</cp:lastModifiedBy>
  <cp:revision>4</cp:revision>
  <cp:lastPrinted>2023-11-26T17:51:00Z</cp:lastPrinted>
  <dcterms:created xsi:type="dcterms:W3CDTF">2021-10-04T08:32:39Z</dcterms:created>
  <dcterms:modified xsi:type="dcterms:W3CDTF">2023-12-04T19:25:17Z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0x010100196C533B449075438744B57991855D63</vt:lpwstr>
  </property>
  <property fmtid="{D5CDD505-2E9C-101B-9397-08002B2CF9AE}" pid="3" name="MediaServiceImageTags">
    <vt:lpwstr/>
  </property>
</Properties>
</file>